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43"/>
  </p:notesMasterIdLst>
  <p:sldIdLst>
    <p:sldId id="339" r:id="rId4"/>
    <p:sldId id="771" r:id="rId5"/>
    <p:sldId id="540" r:id="rId6"/>
    <p:sldId id="535" r:id="rId7"/>
    <p:sldId id="534" r:id="rId8"/>
    <p:sldId id="536" r:id="rId9"/>
    <p:sldId id="537" r:id="rId10"/>
    <p:sldId id="555" r:id="rId11"/>
    <p:sldId id="539" r:id="rId12"/>
    <p:sldId id="538" r:id="rId13"/>
    <p:sldId id="777" r:id="rId14"/>
    <p:sldId id="541" r:id="rId15"/>
    <p:sldId id="405" r:id="rId16"/>
    <p:sldId id="406" r:id="rId17"/>
    <p:sldId id="407" r:id="rId18"/>
    <p:sldId id="408" r:id="rId19"/>
    <p:sldId id="409" r:id="rId20"/>
    <p:sldId id="460" r:id="rId21"/>
    <p:sldId id="542" r:id="rId22"/>
    <p:sldId id="410" r:id="rId23"/>
    <p:sldId id="411" r:id="rId24"/>
    <p:sldId id="492" r:id="rId25"/>
    <p:sldId id="412" r:id="rId26"/>
    <p:sldId id="413" r:id="rId27"/>
    <p:sldId id="414" r:id="rId28"/>
    <p:sldId id="415" r:id="rId29"/>
    <p:sldId id="416" r:id="rId30"/>
    <p:sldId id="543" r:id="rId31"/>
    <p:sldId id="417" r:id="rId32"/>
    <p:sldId id="418" r:id="rId33"/>
    <p:sldId id="533" r:id="rId34"/>
    <p:sldId id="419" r:id="rId35"/>
    <p:sldId id="420" r:id="rId36"/>
    <p:sldId id="421" r:id="rId37"/>
    <p:sldId id="550" r:id="rId38"/>
    <p:sldId id="551" r:id="rId39"/>
    <p:sldId id="457" r:id="rId40"/>
    <p:sldId id="775" r:id="rId41"/>
    <p:sldId id="47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4" autoAdjust="0"/>
    <p:restoredTop sz="89140" autoAdjust="0"/>
  </p:normalViewPr>
  <p:slideViewPr>
    <p:cSldViewPr snapToGrid="0">
      <p:cViewPr varScale="1">
        <p:scale>
          <a:sx n="68" d="100"/>
          <a:sy n="68" d="100"/>
        </p:scale>
        <p:origin x="5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48847-F91B-4B1D-AD73-BB1B8880DDE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B0D67-D7BD-4ABE-8D65-14A981A51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60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oddes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Agriculture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7E82E-57AD-4AAF-B9F4-A759377B7E20}" type="slidenum">
              <a:rPr lang="en-US"/>
              <a:pPr/>
              <a:t>4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558" y="4409758"/>
            <a:ext cx="5130586" cy="4177665"/>
          </a:xfrm>
        </p:spPr>
        <p:txBody>
          <a:bodyPr/>
          <a:lstStyle/>
          <a:p>
            <a:pPr defTabSz="915772"/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D1002D7F-A292-7F2F-4810-A3F403AFDF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D2FC9C2C-D4F8-9F76-46BB-88675AB8C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Demeter is a greek goddess.</a:t>
            </a:r>
          </a:p>
          <a:p>
            <a:r>
              <a:rPr lang="en-US" altLang="en-US"/>
              <a:t>“distribution-mother” and </a:t>
            </a:r>
            <a:r>
              <a:rPr lang="en-US" altLang="en-US">
                <a:hlinkClick r:id="rId3" action="ppaction://hlinkfile" tooltip="Goddess"/>
              </a:rPr>
              <a:t>goddess</a:t>
            </a:r>
            <a:r>
              <a:rPr lang="en-US" altLang="en-US"/>
              <a:t> of </a:t>
            </a:r>
            <a:r>
              <a:rPr lang="en-US" altLang="en-US">
                <a:hlinkClick r:id="rId4" action="ppaction://hlinkfile" tooltip="Agriculture"/>
              </a:rPr>
              <a:t>agriculture</a:t>
            </a:r>
            <a:r>
              <a:rPr lang="en-US" altLang="en-US"/>
              <a:t>, to signify a bottom-up philosophy of programming which is also embodied in the law itself.</a:t>
            </a:r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2E91989E-099E-F7CB-49C7-F2858DCC3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045719DE-831D-4C89-86A8-4774617FE98D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580F4D26-EAA9-0744-276D-B193BBAF52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8174EF07-1FBB-5746-B0C7-A6BB2DD76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62F03C85-A0F0-463F-3375-E58368D39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AEBBD529-AC5E-45E2-9A7F-E0F3C7BD02F0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18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273F7373-2CA6-59EE-4B37-31DE677833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5F470998-D3A7-0215-B719-02E718B2C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AKA Information Expert</a:t>
            </a:r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ABB5D920-7FB2-238B-69D0-9E0818301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AD4B74DE-EF3C-46DC-B266-A024CB910CC1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20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239236-8648-4B3B-A92F-3045E7CAAD0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78550" cy="3476625"/>
          </a:xfrm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03725"/>
            <a:ext cx="5121275" cy="4171950"/>
          </a:xfrm>
        </p:spPr>
        <p:txBody>
          <a:bodyPr/>
          <a:lstStyle/>
          <a:p>
            <a:pPr defTabSz="914400"/>
            <a:r>
              <a:rPr lang="en-US" altLang="en-US" dirty="0"/>
              <a:t>Multiplicity – defines how many instances of class A can be associated with class B</a:t>
            </a:r>
          </a:p>
          <a:p>
            <a:pPr defTabSz="914400"/>
            <a:endParaRPr lang="en-US" altLang="en-US" dirty="0"/>
          </a:p>
          <a:p>
            <a:pPr defTabSz="914400"/>
            <a:r>
              <a:rPr lang="en-US" altLang="en-US" dirty="0"/>
              <a:t>Single</a:t>
            </a:r>
            <a:r>
              <a:rPr lang="en-US" altLang="en-US" baseline="0" dirty="0"/>
              <a:t> instance of store can be associated with “many” (zero or more, indicated by the *) Sale instance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1568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FE60D572-73B2-2910-BFB6-9B59B6CE38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C7217823-C76A-26FA-9E93-A9CEC3FEA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Ask “who should be responsible for knowing the grand total of a sale?”</a:t>
            </a:r>
          </a:p>
          <a:p>
            <a:endParaRPr lang="en-US" altLang="en-US"/>
          </a:p>
          <a:p>
            <a:r>
              <a:rPr lang="en-US" altLang="en-US"/>
              <a:t>Here is a partial domain model showing the “associations” of Sale</a:t>
            </a:r>
          </a:p>
          <a:p>
            <a:endParaRPr lang="en-US" altLang="en-US"/>
          </a:p>
          <a:p>
            <a:r>
              <a:rPr lang="en-US" altLang="en-US"/>
              <a:t>Go to the next slide to figure out what is needed to determine the grand total.</a:t>
            </a: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D7924F1D-A278-589A-F4CB-C46F6F9D6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59182030-F1B3-497D-83CF-D400ED9B84EF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23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2674C7E1-49DE-A36C-B735-2BFDD45B4E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7AB403C0-10D2-C8E0-6BA0-6957FE430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It is necessary to know about all the saleslineitem instances of a sale and the sum of their subtotals.  Sale knows theses – buy the Expert guideline, Sale is a suitable class for this responsibility.  </a:t>
            </a:r>
          </a:p>
          <a:p>
            <a:endParaRPr lang="en-US" altLang="en-US"/>
          </a:p>
          <a:p>
            <a:r>
              <a:rPr lang="en-US" altLang="en-US"/>
              <a:t>Partial Interaction and class diagrams shown here – showing where you would assign the responsibility – Sale has the method total() and Sale is getting a message requesting that information.</a:t>
            </a:r>
          </a:p>
          <a:p>
            <a:endParaRPr lang="en-US" altLang="en-U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6E304CB2-18E3-C3FE-EC7A-806DEB4AA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18F39F6B-266A-43AD-B7AA-D061A611583D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24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D073415B-DF07-9481-9023-2D34035A74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2BF97EBD-251B-7EDD-AA7D-A20DABE2C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What information is needed to determine the line item “subtotal”?</a:t>
            </a:r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SalesLineItem knows its quantity and its associated product specification (price) (look at slide 11)</a:t>
            </a:r>
          </a:p>
          <a:p>
            <a:pPr>
              <a:buFontTx/>
              <a:buChar char="•"/>
            </a:pPr>
            <a:r>
              <a:rPr lang="en-US" altLang="en-US"/>
              <a:t>Therefore by “expert”, salesLineItem should determine the subtotal.  It is the information expert.</a:t>
            </a:r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endParaRPr lang="en-US" altLang="en-US"/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DD5E4FC9-79C5-BB83-DB66-5E89D5D64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B4092A12-B68F-487D-9882-5C2E05E6BAE9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25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B2374541-DFFC-86DE-FB2C-8127E66FBB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95E1BA4B-2D41-ECB7-771C-2777AFCF7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To fulfill the </a:t>
            </a:r>
            <a:r>
              <a:rPr lang="en-US" altLang="en-US" dirty="0" err="1"/>
              <a:t>responsibliity</a:t>
            </a:r>
            <a:r>
              <a:rPr lang="en-US" altLang="en-US" dirty="0"/>
              <a:t> of knowing and answering its subtotal, a sales </a:t>
            </a:r>
            <a:r>
              <a:rPr lang="en-US" altLang="en-US" dirty="0" err="1"/>
              <a:t>lineitem</a:t>
            </a:r>
            <a:r>
              <a:rPr lang="en-US" altLang="en-US" dirty="0"/>
              <a:t> needs to know the product price.</a:t>
            </a:r>
          </a:p>
          <a:p>
            <a:endParaRPr lang="en-US" altLang="en-US" dirty="0"/>
          </a:p>
          <a:p>
            <a:r>
              <a:rPr lang="en-US" altLang="en-US" dirty="0"/>
              <a:t>The </a:t>
            </a:r>
            <a:r>
              <a:rPr lang="en-US" altLang="en-US" dirty="0" err="1"/>
              <a:t>productSpecification</a:t>
            </a:r>
            <a:r>
              <a:rPr lang="en-US" altLang="en-US" dirty="0"/>
              <a:t> is an information expert on answering the price; therefore a message must be sent asking for the price</a:t>
            </a:r>
          </a:p>
          <a:p>
            <a:endParaRPr lang="en-US" altLang="en-US" dirty="0"/>
          </a:p>
          <a:p>
            <a:r>
              <a:rPr lang="en-US" altLang="en-US" dirty="0"/>
              <a:t>SO – to fulfill the responsibility of knowing and answering the sale’s total, 3 responsibilities were assigned to three design classes of </a:t>
            </a:r>
            <a:r>
              <a:rPr lang="en-US" altLang="en-US" dirty="0" err="1"/>
              <a:t>objects:sale</a:t>
            </a:r>
            <a:r>
              <a:rPr lang="en-US" altLang="en-US" dirty="0"/>
              <a:t> (new the sale total), </a:t>
            </a:r>
            <a:r>
              <a:rPr lang="en-US" altLang="en-US" dirty="0" err="1"/>
              <a:t>SalesLineItem</a:t>
            </a:r>
            <a:r>
              <a:rPr lang="en-US" altLang="en-US" dirty="0"/>
              <a:t> (knows line item subtotal), </a:t>
            </a:r>
            <a:r>
              <a:rPr lang="en-US" altLang="en-US" dirty="0" err="1"/>
              <a:t>ProductSpecification</a:t>
            </a:r>
            <a:r>
              <a:rPr lang="en-US" altLang="en-US" dirty="0"/>
              <a:t> (knows product price)</a:t>
            </a:r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29F0FCB1-A816-ED05-79BA-72335CEF6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8974507A-DA55-4DDB-B333-D511746B0390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26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31C21467-5E30-F7FF-E598-01303B9A06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6A554CCF-DAAF-ACBA-E3AD-BADA573CB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Low coupling – leads to more robust and maintainable systems</a:t>
            </a:r>
          </a:p>
          <a:p>
            <a:r>
              <a:rPr lang="en-US" altLang="en-US" dirty="0"/>
              <a:t>Lightweight – easier to understand</a:t>
            </a:r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3E4EFC97-AFF1-C85C-371E-5AE0D6A65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90014E4F-CAB9-4934-932D-47BAD2924635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27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38BCDB1E-9131-23FF-7184-2B97020525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E05B510B-A9FC-E6E9-E8B7-F062B22DF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Aggregates – to gather as a whole</a:t>
            </a:r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53DED3E6-37F7-5380-9666-8ECE51C56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06857390-37A9-4570-8CAE-1EB2A3F0F109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29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82EEC-E663-438C-B41C-52AE046FACA3}" type="slidenum">
              <a:rPr lang="en-US"/>
              <a:pPr/>
              <a:t>5</a:t>
            </a:fld>
            <a:endParaRPr lang="en-US"/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558" y="4409758"/>
            <a:ext cx="5130586" cy="4177665"/>
          </a:xfrm>
        </p:spPr>
        <p:txBody>
          <a:bodyPr/>
          <a:lstStyle/>
          <a:p>
            <a:pPr defTabSz="915772"/>
            <a:r>
              <a:rPr lang="en-US" altLang="en-US" dirty="0"/>
              <a:t>Operation contractions use a pre and post condition</a:t>
            </a:r>
            <a:r>
              <a:rPr lang="en-US" altLang="en-US" baseline="0" dirty="0"/>
              <a:t> form to describe detailed changes to objects in a domain model</a:t>
            </a:r>
          </a:p>
          <a:p>
            <a:pPr defTabSz="915772"/>
            <a:endParaRPr lang="en-US" altLang="en-US" baseline="0" dirty="0"/>
          </a:p>
          <a:p>
            <a:pPr defTabSz="915772"/>
            <a:r>
              <a:rPr lang="en-US" altLang="en-US" baseline="0" dirty="0"/>
              <a:t>To create a contract – identify the system operations from the system sequence diagram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239236-8648-4B3B-A92F-3045E7CAAD0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78550" cy="3476625"/>
          </a:xfrm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03725"/>
            <a:ext cx="5121275" cy="4171950"/>
          </a:xfrm>
        </p:spPr>
        <p:txBody>
          <a:bodyPr/>
          <a:lstStyle/>
          <a:p>
            <a:pPr defTabSz="914400"/>
            <a:r>
              <a:rPr lang="en-US" altLang="en-US" dirty="0"/>
              <a:t>Multiplicity – defines how many instances of class A can be associated with class B</a:t>
            </a:r>
          </a:p>
          <a:p>
            <a:pPr defTabSz="914400"/>
            <a:endParaRPr lang="en-US" altLang="en-US" dirty="0"/>
          </a:p>
          <a:p>
            <a:pPr defTabSz="914400"/>
            <a:r>
              <a:rPr lang="en-US" altLang="en-US" dirty="0"/>
              <a:t>Single</a:t>
            </a:r>
            <a:r>
              <a:rPr lang="en-US" altLang="en-US" baseline="0" dirty="0"/>
              <a:t> instance of store can be associated with “many” (zero or more, indicated by the *) Sale instance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3109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958EC06C-2D58-E659-BE51-BA18206A33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FC04DC23-BE7A-87C9-5872-937E78573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Partial domain model shown here</a:t>
            </a:r>
          </a:p>
          <a:p>
            <a:endParaRPr lang="en-US" altLang="en-US"/>
          </a:p>
          <a:p>
            <a:r>
              <a:rPr lang="en-US" altLang="en-US"/>
              <a:t>Since Sale contains many SalesLineItem objects the creator pattern suggests that Sale is a good candidate to have the responsibility of creating SalesLineITem instances – shown on next slide</a:t>
            </a:r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2F7A3485-E6A0-5190-97DF-56A07E91F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8DBE63C4-F10F-4454-8485-18D3B7ECF63A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32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E5FA87F0-08CE-BC07-C5F3-B10451B5D1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387DD492-C442-D7D3-FBD3-435222F7D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Since Sale contains many SalesLineItem objects the creator pattern suggests that Sale is a good candidate to have the responsibility of creating SalesLineITem instances </a:t>
            </a:r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A2057AF3-3A5C-5E99-ABEC-70D3FFC82A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A22638FE-90AA-49D5-B89B-68DDB6FCA86E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33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0AAD8259-882D-781F-71D1-81975A2FEF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31878D81-D032-1853-F03E-DE1496BA3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Coupling – dependencies – degree to which modules depend on each other</a:t>
            </a: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6AA89A9D-2ED2-4F35-7713-0D4324768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DF14BAB0-E748-4D2A-B4C4-95D6B1224E9D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34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5">
            <a:extLst>
              <a:ext uri="{FF2B5EF4-FFF2-40B4-BE49-F238E27FC236}">
                <a16:creationId xmlns:a16="http://schemas.microsoft.com/office/drawing/2014/main" id="{56FFF4B5-776F-2F86-AD06-89FC963183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FB77F520-5F1B-4F35-A091-8C2E593F2DD3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37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B1A77E34-C8F1-363E-D46C-390025F80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73788" cy="3473450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9AD4E686-B3A4-EC00-44B1-2CFBFE982A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4403725"/>
            <a:ext cx="5124450" cy="4171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518" tIns="46760" rIns="93518" bIns="46760" anchor="ctr"/>
          <a:lstStyle/>
          <a:p>
            <a:pPr defTabSz="914400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6BB32-6519-4E1C-9CEC-DC94E5440FDA}" type="slidenum">
              <a:rPr lang="en-US"/>
              <a:pPr/>
              <a:t>6</a:t>
            </a:fld>
            <a:endParaRPr lang="en-US"/>
          </a:p>
        </p:txBody>
      </p:sp>
      <p:sp>
        <p:nvSpPr>
          <p:cNvPr id="77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77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558" y="4409758"/>
            <a:ext cx="5130586" cy="4177665"/>
          </a:xfrm>
        </p:spPr>
        <p:txBody>
          <a:bodyPr/>
          <a:lstStyle/>
          <a:p>
            <a:pPr defTabSz="915772"/>
            <a:r>
              <a:rPr lang="en-US" altLang="en-US" dirty="0"/>
              <a:t>Association</a:t>
            </a:r>
            <a:r>
              <a:rPr lang="en-US" altLang="en-US" baseline="0" dirty="0"/>
              <a:t> – path messages are sent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9FA703-E8BF-4CB3-BA55-5F9C93600BF5}" type="slidenum">
              <a:rPr lang="en-US"/>
              <a:pPr/>
              <a:t>7</a:t>
            </a:fld>
            <a:endParaRPr lang="en-US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558" y="4409758"/>
            <a:ext cx="5130586" cy="4177665"/>
          </a:xfrm>
        </p:spPr>
        <p:txBody>
          <a:bodyPr/>
          <a:lstStyle/>
          <a:p>
            <a:pPr defTabSz="915772"/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239236-8648-4B3B-A92F-3045E7CAAD0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78550" cy="3476625"/>
          </a:xfrm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03725"/>
            <a:ext cx="5121275" cy="4171950"/>
          </a:xfrm>
        </p:spPr>
        <p:txBody>
          <a:bodyPr/>
          <a:lstStyle/>
          <a:p>
            <a:pPr defTabSz="914400"/>
            <a:r>
              <a:rPr lang="en-US" altLang="en-US" dirty="0"/>
              <a:t>Multiplicity – defines how many instances of class A can be associated with class B</a:t>
            </a:r>
          </a:p>
          <a:p>
            <a:pPr defTabSz="914400"/>
            <a:endParaRPr lang="en-US" altLang="en-US" dirty="0"/>
          </a:p>
          <a:p>
            <a:pPr defTabSz="914400"/>
            <a:r>
              <a:rPr lang="en-US" altLang="en-US" dirty="0"/>
              <a:t>Single</a:t>
            </a:r>
            <a:r>
              <a:rPr lang="en-US" altLang="en-US" baseline="0" dirty="0"/>
              <a:t> instance of store can be associated with “many” (zero or more, indicated by the *) Sale instance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189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D954BD-C11F-4B84-93FB-D9AF7D3720E0}" type="slidenum">
              <a:rPr lang="en-US"/>
              <a:pPr/>
              <a:t>10</a:t>
            </a:fld>
            <a:endParaRPr lang="en-US"/>
          </a:p>
        </p:txBody>
      </p:sp>
      <p:sp>
        <p:nvSpPr>
          <p:cNvPr id="77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558" y="4409758"/>
            <a:ext cx="5130586" cy="4177665"/>
          </a:xfrm>
        </p:spPr>
        <p:txBody>
          <a:bodyPr/>
          <a:lstStyle/>
          <a:p>
            <a:pPr defTabSz="915772"/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0D6728EC-4E66-D473-7EBD-44A4BEAAA4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81B19696-5E85-231B-946E-3727793EF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The grasp principles or patterns are a learning aid to help you understand essential object design and apply design reasoning in a methodical, rational, explainable way</a:t>
            </a: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69B1B4ED-6DF6-0A66-EE6D-CF11120C2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91BD9277-C166-4B0E-BE21-99D0ACC7E7E5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13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090955F8-D93E-9568-579B-D4664B70C0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2355CB69-31DA-2147-21CE-B1F07DE67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 responsibility is also an abstraction of the object does</a:t>
            </a:r>
          </a:p>
          <a:p>
            <a:endParaRPr lang="en-US" altLang="en-US"/>
          </a:p>
          <a:p>
            <a:r>
              <a:rPr lang="en-US" altLang="en-US"/>
              <a:t>Two types of responsibilities:  doing and knowing.</a:t>
            </a: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7A002696-E6DA-36DA-2F98-32E8973EF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C7C6FB77-87B4-43EA-9F51-13A360FB6C5B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14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D66D6185-A7CE-D48E-0BEE-B952A29C62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F46A8D0B-A6FE-720A-6CA4-27A6C4C82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693D8937-82EB-5568-CD19-250334F78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 defTabSz="804863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defTabSz="804863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43A789AA-9EB0-4A4D-8A5E-12C8C82CE5BD}" type="slidenum">
              <a:rPr lang="en-US" altLang="en-US" sz="10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C918-20C2-4BAB-2D2C-B38AE8C15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BEC92-6DCA-9FD0-EEEC-EC003BAAE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CE859-F241-0ACD-8897-7F12712D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E2907-09B0-78FC-8E76-F74A8E0C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97F20-8B1F-2B59-A47F-D2A290CC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1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D78B-9936-1F51-5CB7-1F108EEE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BAD41-306C-C39A-7D73-62ABBFF0F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D22CF-C457-89F9-52AF-973D3183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1B72F-0EE0-461F-7306-9D3B900E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33E54-F7D9-99BD-6AF1-600F160E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1AF3BD-73E4-3394-B2D5-E3A7F4831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0C9F7-A547-28A7-7323-ACA409582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7E184-987F-4FE3-BE43-C6C2EE5A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E8E29-E126-0F76-B95D-8D0B5853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2B896-055F-C156-CF27-EED60EB9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55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7F33F08-D016-6ED5-B138-B93CDD4D7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1" y="0"/>
            <a:ext cx="11722100" cy="5334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95271A30-4721-8D61-C73E-A7C7F17BC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67" y="104775"/>
            <a:ext cx="11700933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144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000">
                <a:solidFill>
                  <a:schemeClr val="bg1"/>
                </a:solidFill>
                <a:latin typeface="SIEMENS-Firmenmarke" pitchFamily="2" charset="0"/>
              </a:rPr>
              <a:t>SWENG 537: Software Systems Design</a:t>
            </a:r>
            <a:endParaRPr lang="en-US" sz="2800">
              <a:solidFill>
                <a:schemeClr val="bg1"/>
              </a:solidFill>
              <a:latin typeface="SIEMENS-Firmenmarke" pitchFamily="2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AA06E916-F9EF-BB91-1539-3B53D8955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6523039"/>
            <a:ext cx="37592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de-DE" sz="1000">
                <a:solidFill>
                  <a:srgbClr val="336699"/>
                </a:solidFill>
              </a:rPr>
              <a:t>© Engineering Division, Penn State Great Valley</a:t>
            </a:r>
          </a:p>
          <a:p>
            <a:pPr algn="r">
              <a:lnSpc>
                <a:spcPct val="90000"/>
              </a:lnSpc>
              <a:defRPr/>
            </a:pPr>
            <a:r>
              <a:rPr lang="de-DE" sz="1000">
                <a:solidFill>
                  <a:srgbClr val="336699"/>
                </a:solidFill>
              </a:rPr>
              <a:t>Last Updated: </a:t>
            </a:r>
            <a:fld id="{76AEC2A7-4FC1-486E-9F5F-8DDAB7DDBC36}" type="datetime4">
              <a:rPr lang="en-US" sz="1000">
                <a:solidFill>
                  <a:srgbClr val="336699"/>
                </a:solidFill>
              </a:rPr>
              <a:pPr algn="r">
                <a:lnSpc>
                  <a:spcPct val="90000"/>
                </a:lnSpc>
                <a:defRPr/>
              </a:pPr>
              <a:t>February 11, 2025</a:t>
            </a:fld>
            <a:endParaRPr lang="de-DE" sz="1600">
              <a:latin typeface="Arial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798A1968-A2F0-D475-33DA-03D232BC281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931054" y="3578697"/>
            <a:ext cx="6321425" cy="230832"/>
          </a:xfrm>
          <a:prstGeom prst="rect">
            <a:avLst/>
          </a:prstGeom>
          <a:gradFill rotWithShape="0">
            <a:gsLst>
              <a:gs pos="0">
                <a:srgbClr val="999999"/>
              </a:gs>
              <a:gs pos="100000">
                <a:srgbClr val="9999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 algn="l">
              <a:defRPr/>
            </a:pPr>
            <a:r>
              <a:rPr lang="de-DE" sz="1200" b="1">
                <a:solidFill>
                  <a:schemeClr val="bg1"/>
                </a:solidFill>
                <a:latin typeface="Arial" charset="0"/>
              </a:rPr>
              <a:t>        </a:t>
            </a: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235200" y="1219200"/>
            <a:ext cx="9144000" cy="1447800"/>
          </a:xfrm>
        </p:spPr>
        <p:txBody>
          <a:bodyPr rIns="0" anchor="b"/>
          <a:lstStyle>
            <a:lvl1pPr>
              <a:defRPr sz="3400">
                <a:solidFill>
                  <a:srgbClr val="990000"/>
                </a:solidFill>
              </a:defRPr>
            </a:lvl1pPr>
          </a:lstStyle>
          <a:p>
            <a:r>
              <a:rPr lang="de-DE"/>
              <a:t>headline arial narrow bold</a:t>
            </a:r>
            <a:br>
              <a:rPr lang="de-DE"/>
            </a:br>
            <a:r>
              <a:rPr lang="de-DE"/>
              <a:t>44 pt, 0 pt leading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24617" y="3614738"/>
            <a:ext cx="9144000" cy="1752600"/>
          </a:xfrm>
        </p:spPr>
        <p:txBody>
          <a:bodyPr rIns="0"/>
          <a:lstStyle>
            <a:lvl1pPr marL="0" indent="0" algn="ctr">
              <a:buFont typeface="Wingdings" pitchFamily="2" charset="2"/>
              <a:buNone/>
              <a:defRPr sz="2400" b="1"/>
            </a:lvl1pPr>
          </a:lstStyle>
          <a:p>
            <a:r>
              <a:rPr lang="de-DE"/>
              <a:t>arial narrow 24 pt. bold</a:t>
            </a:r>
          </a:p>
        </p:txBody>
      </p:sp>
    </p:spTree>
    <p:extLst>
      <p:ext uri="{BB962C8B-B14F-4D97-AF65-F5344CB8AC3E}">
        <p14:creationId xmlns:p14="http://schemas.microsoft.com/office/powerpoint/2010/main" val="810008466"/>
      </p:ext>
    </p:extLst>
  </p:cSld>
  <p:clrMapOvr>
    <a:masterClrMapping/>
  </p:clrMapOvr>
  <p:transition>
    <p:strips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DFE61C6-DBA0-BD74-142E-68756D37EF3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03EE66-85A7-42E5-BCB9-2884DF035A8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45244014"/>
      </p:ext>
    </p:extLst>
  </p:cSld>
  <p:clrMapOvr>
    <a:masterClrMapping/>
  </p:clrMapOvr>
  <p:transition>
    <p:strips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4CE2F57C-A21D-B485-AF29-40E5F8945C1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BD54E7-5F7C-4CC0-81D1-A19AC002651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1857135"/>
      </p:ext>
    </p:extLst>
  </p:cSld>
  <p:clrMapOvr>
    <a:masterClrMapping/>
  </p:clrMapOvr>
  <p:transition>
    <p:strips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1317" y="1828800"/>
            <a:ext cx="5128683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828800"/>
            <a:ext cx="5130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57448D6C-E875-AD2A-4D9C-79719B8B30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EE65DB-B2AB-495D-9299-B5DFCFA28388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41692148"/>
      </p:ext>
    </p:extLst>
  </p:cSld>
  <p:clrMapOvr>
    <a:masterClrMapping/>
  </p:clrMapOvr>
  <p:transition>
    <p:strips dir="r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486ED3EF-C3EA-8B5D-4B16-559D86A4E0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F98CF5-9AE7-4786-B13E-797328401BF6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396810015"/>
      </p:ext>
    </p:extLst>
  </p:cSld>
  <p:clrMapOvr>
    <a:masterClrMapping/>
  </p:clrMapOvr>
  <p:transition>
    <p:strips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E36A3930-6349-12FB-5192-86424ADD89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27568B-A8F3-4468-9EF1-2B509F02314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83681138"/>
      </p:ext>
    </p:extLst>
  </p:cSld>
  <p:clrMapOvr>
    <a:masterClrMapping/>
  </p:clrMapOvr>
  <p:transition>
    <p:strips dir="r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441927B-3258-E4C3-CE6C-550F37628F2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037515-ABFA-425C-A5BB-467EEDC3C6C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14041240"/>
      </p:ext>
    </p:extLst>
  </p:cSld>
  <p:clrMapOvr>
    <a:masterClrMapping/>
  </p:clrMapOvr>
  <p:transition>
    <p:strips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CAC1458-2254-43E1-BBC2-13C3021A841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8E807-297E-4F87-ACBA-A9BDCFAB9B7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42409524"/>
      </p:ext>
    </p:extLst>
  </p:cSld>
  <p:clrMapOvr>
    <a:masterClrMapping/>
  </p:clrMapOvr>
  <p:transition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508D-A5CB-45B7-DFB8-E0234B5D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23E2-C76D-1127-FF35-AF6FD274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47F7C-981C-F881-53A9-E96CA035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235E-DC6E-FFCF-3638-E9FD3D93B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FBAD0-D5F2-409D-7051-0BF8E5C7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1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80C4D00-106C-6C34-336C-9AD363A1511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53752E-C382-4970-A515-C6C47B2256A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93135771"/>
      </p:ext>
    </p:extLst>
  </p:cSld>
  <p:clrMapOvr>
    <a:masterClrMapping/>
  </p:clrMapOvr>
  <p:transition>
    <p:strips dir="r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1BDCA160-64B8-B2DF-0A57-8B117EE1005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BFFDC5-0B19-42D5-A7FB-FFDBB9E974C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4030374"/>
      </p:ext>
    </p:extLst>
  </p:cSld>
  <p:clrMapOvr>
    <a:masterClrMapping/>
  </p:clrMapOvr>
  <p:transition>
    <p:strips dir="r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69917" y="609600"/>
            <a:ext cx="2614083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1317" y="609600"/>
            <a:ext cx="76454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6C9261F-98D6-FBD5-D721-5C0B664941D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6F535-B57D-425A-BFA5-AA4AC0F0DE9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17519442"/>
      </p:ext>
    </p:extLst>
  </p:cSld>
  <p:clrMapOvr>
    <a:masterClrMapping/>
  </p:clrMapOvr>
  <p:transition>
    <p:strips dir="r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80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F089-A624-4AB7-8B7F-2212E43B5F77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83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63538" indent="-363538">
              <a:tabLst/>
              <a:defRPr sz="3600"/>
            </a:lvl1pPr>
            <a:lvl2pPr marL="628650" indent="-354013">
              <a:tabLst/>
              <a:defRPr sz="3200"/>
            </a:lvl2pPr>
            <a:lvl3pPr marL="893763" indent="-346075">
              <a:tabLst/>
              <a:defRPr sz="2800"/>
            </a:lvl3pPr>
            <a:lvl4pPr marL="1158875" indent="-336550">
              <a:tabLst/>
              <a:defRPr sz="2800"/>
            </a:lvl4pPr>
            <a:lvl5pPr marL="1423988" indent="-327025">
              <a:tabLst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C5EE-8023-48A0-B577-A5117191FDD2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370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A247A89-8FD0-4D3F-AE44-186FA5A357B4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764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F02-BBAE-414F-9EC4-5B5F51B31BDB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293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F49CE-F4FE-45C3-BBAB-CFE946522D3B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221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21F2F-1A99-4762-A6E9-3172ACF4978C}" type="datetime1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2459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A1192-0569-4FE3-B36A-F319D4D12EA7}" type="datetime1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7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BA50-CCB1-0778-8762-8CBCE629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D12CA-35D1-D5FB-4A46-B048631B4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A9003-34ED-8574-A5D0-D68DF02C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C3AAF-63D0-E92C-34FB-915DFC31D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42D99-D592-A100-609F-1B76544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10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433F-3AC1-46DB-A8F6-3397C409090D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81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F6D33-D9B1-481D-971E-4AEB549657B4}" type="datetime1">
              <a:rPr lang="en-US" smtClean="0"/>
              <a:t>2/11/2025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74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853F-751A-4ADE-AEBA-5696F2A13B50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9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9F3-C829-4592-BA39-957487C9EDF2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565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077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59A0-0E7A-0289-E156-75F93A9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B8049-D55B-127E-E17C-FED9FB5C2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B8108-D3D6-C73B-323C-0AA408D15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92B38-E8CF-F470-2F9A-6C54367E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FA0BC-9D1A-47D4-1A57-1F8421467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A9EB2-322A-250C-066B-6BFBB89F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3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1091-B280-D020-B87F-56A5C799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A241C-2CEA-2888-11BA-513E3DAE9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3E2FF-9950-99FF-33E5-E58F4F63B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4D120-887B-C7E7-84E5-E8638EFFE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0BC97-3A89-E6D7-1140-51C25937D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872CC-523B-EDFF-B07C-A988FF25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C73F5-4907-67F9-6775-0034061F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23B05-41DD-9B73-E688-AD4D5574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4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DD47-9F9D-1C4B-2165-9A53BB6C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D5964-9C5D-EA8F-DA52-78E3261CB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55C0A-7735-2D52-EEA5-234D7911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C1569-42A8-98D0-16F3-B183232A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03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B3E13-7EA6-3D73-648A-2D0D2274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31C45-823D-48D6-E882-B9E105D2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9D351-3EEA-D614-A892-FFF26DE2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4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A8B-50D0-83FB-2159-2B579DF2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C32D-920C-1C24-48E6-CC310997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99DDF-0A0B-9DA1-5CD4-A91ADE067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DF80B-BCA3-4FB3-6DCB-9B98EF77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FE636-FDF9-6C74-F1B2-FE52D6F4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D3ED8-4EFE-38B7-5C03-FB19B9DC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5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04E8-D094-B7C7-0658-D030AD44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528A8-9417-066D-515E-B2BFDB456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661CA-CB31-CE95-59EB-199EB01FE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3D29A-7780-32C6-BCE9-DA203FC7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9631F-67E1-EBBB-7362-1A69C42F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B73C7-BEDB-BE2F-217E-6FEBC381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2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E55C1-AE0D-3A18-37E0-79544F0B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9D306-3FD0-BDCB-12EC-C7792AE3A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92521-5971-A773-811D-A748C3EC2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FC74-79A4-43E6-BBAD-E788C1A3E90F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D4B3E-CEA8-7115-56DC-5E2A05AA9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9FAF-B8B0-C983-6B9A-6153FD4AD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1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18F1ECE1-9929-DE64-5632-72540D1E0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1" y="0"/>
            <a:ext cx="11722100" cy="5334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2000">
              <a:defRPr/>
            </a:pP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8787" name="Text Box 3">
            <a:extLst>
              <a:ext uri="{FF2B5EF4-FFF2-40B4-BE49-F238E27FC236}">
                <a16:creationId xmlns:a16="http://schemas.microsoft.com/office/drawing/2014/main" id="{76FAA039-BCD5-DF52-3464-54E83919E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18" y="95250"/>
            <a:ext cx="10674349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600">
                <a:solidFill>
                  <a:schemeClr val="bg1"/>
                </a:solidFill>
                <a:latin typeface="SIEMENS-Firmenmarke" pitchFamily="2" charset="0"/>
              </a:rPr>
              <a:t>SWENG 537: Software Systems Design</a:t>
            </a:r>
            <a:endParaRPr lang="en-US" sz="2400">
              <a:solidFill>
                <a:schemeClr val="bg1"/>
              </a:solidFill>
              <a:latin typeface="SIEMENS-Firmenmarke" pitchFamily="2" charset="0"/>
            </a:endParaRP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EE92D2C-33B8-70ED-16BA-3A755D5F5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21317" y="609600"/>
            <a:ext cx="1046268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mater Title style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136EAA36-8F01-3A0D-8422-3765DC01E1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7" y="1828800"/>
            <a:ext cx="1046268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text styles</a:t>
            </a:r>
          </a:p>
          <a:p>
            <a:pPr lvl="1"/>
            <a:r>
              <a:rPr lang="de-DE" altLang="en-US"/>
              <a:t>Second level</a:t>
            </a:r>
          </a:p>
          <a:p>
            <a:pPr lvl="2"/>
            <a:r>
              <a:rPr lang="de-DE" altLang="en-US"/>
              <a:t>Third level</a:t>
            </a:r>
          </a:p>
          <a:p>
            <a:pPr lvl="3"/>
            <a:r>
              <a:rPr lang="de-DE" altLang="en-US"/>
              <a:t>Fourth level</a:t>
            </a:r>
          </a:p>
          <a:p>
            <a:pPr lvl="4"/>
            <a:r>
              <a:rPr lang="de-DE" altLang="en-US"/>
              <a:t>Fifth level</a:t>
            </a:r>
          </a:p>
        </p:txBody>
      </p:sp>
      <p:sp>
        <p:nvSpPr>
          <p:cNvPr id="118803" name="Rectangle 19">
            <a:extLst>
              <a:ext uri="{FF2B5EF4-FFF2-40B4-BE49-F238E27FC236}">
                <a16:creationId xmlns:a16="http://schemas.microsoft.com/office/drawing/2014/main" id="{CCC05AEF-4FC5-7CA8-848A-24CEB999B8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13851" y="6400800"/>
            <a:ext cx="247014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0000"/>
              </a:lnSpc>
              <a:defRPr sz="1000"/>
            </a:lvl1pPr>
          </a:lstStyle>
          <a:p>
            <a:fld id="{E0656729-D543-4138-8524-6AD43830E923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118804" name="Text Box 20">
            <a:extLst>
              <a:ext uri="{FF2B5EF4-FFF2-40B4-BE49-F238E27FC236}">
                <a16:creationId xmlns:a16="http://schemas.microsoft.com/office/drawing/2014/main" id="{DFA5C3A8-C016-4867-F5D6-A2ACFA93DC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-2930790" y="3582666"/>
            <a:ext cx="6329363" cy="230832"/>
          </a:xfrm>
          <a:prstGeom prst="rect">
            <a:avLst/>
          </a:prstGeom>
          <a:gradFill rotWithShape="0">
            <a:gsLst>
              <a:gs pos="0">
                <a:srgbClr val="999999"/>
              </a:gs>
              <a:gs pos="100000">
                <a:srgbClr val="9999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 algn="l">
              <a:defRPr/>
            </a:pPr>
            <a:r>
              <a:rPr lang="de-DE" sz="1200" b="1">
                <a:solidFill>
                  <a:schemeClr val="bg1"/>
                </a:solidFill>
                <a:latin typeface="Arial" charset="0"/>
              </a:rPr>
              <a:t>        </a:t>
            </a:r>
            <a:r>
              <a:rPr lang="en-US" sz="1200" b="1">
                <a:solidFill>
                  <a:schemeClr val="bg1"/>
                </a:solidFill>
                <a:latin typeface="Arial" charset="0"/>
                <a:cs typeface="Arial" charset="0"/>
              </a:rPr>
              <a:t>© ENGINEERING DIVISION, </a:t>
            </a:r>
            <a:r>
              <a:rPr lang="de-DE" sz="1200" b="1">
                <a:solidFill>
                  <a:schemeClr val="bg1"/>
                </a:solidFill>
                <a:latin typeface="Arial" charset="0"/>
              </a:rPr>
              <a:t>PENN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37456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strips dir="r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9pPr>
    </p:titleStyle>
    <p:bodyStyle>
      <a:lvl1pPr marL="190500" indent="-190500" algn="l" rtl="0" eaLnBrk="0" fontAlgn="base" hangingPunct="0">
        <a:spcBef>
          <a:spcPct val="15000"/>
        </a:spcBef>
        <a:spcAft>
          <a:spcPct val="0"/>
        </a:spcAft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71500" indent="-190500" algn="l" rtl="0" eaLnBrk="0" fontAlgn="base" hangingPunct="0"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600">
          <a:solidFill>
            <a:schemeClr val="tx1"/>
          </a:solidFill>
          <a:latin typeface="+mn-lt"/>
        </a:defRPr>
      </a:lvl2pPr>
      <a:lvl3pPr marL="952500" indent="-190500" algn="l" rtl="0" eaLnBrk="0" fontAlgn="base" hangingPunct="0">
        <a:lnSpc>
          <a:spcPct val="11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400">
          <a:solidFill>
            <a:schemeClr val="tx1"/>
          </a:solidFill>
          <a:latin typeface="+mn-lt"/>
        </a:defRPr>
      </a:lvl3pPr>
      <a:lvl4pPr marL="13335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200">
          <a:solidFill>
            <a:schemeClr val="tx1"/>
          </a:solidFill>
          <a:latin typeface="+mn-lt"/>
        </a:defRPr>
      </a:lvl4pPr>
      <a:lvl5pPr marL="17145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5pPr>
      <a:lvl6pPr marL="21717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6pPr>
      <a:lvl7pPr marL="26289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7pPr>
      <a:lvl8pPr marL="30861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8pPr>
      <a:lvl9pPr marL="35433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8B3F41A-BBB1-4D5B-B4E1-5EA02F485917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2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218262"/>
            <a:ext cx="1080904" cy="1080902"/>
            <a:chOff x="9685338" y="4460675"/>
            <a:chExt cx="1080904" cy="108090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619432" y="3803009"/>
            <a:ext cx="10953136" cy="1604733"/>
          </a:xfrm>
        </p:spPr>
        <p:txBody>
          <a:bodyPr anchor="b">
            <a:normAutofit/>
          </a:bodyPr>
          <a:lstStyle/>
          <a:p>
            <a:pPr algn="ctr"/>
            <a:r>
              <a:rPr lang="en-US" sz="6100" dirty="0">
                <a:latin typeface="Calibri" panose="020F0502020204030204" pitchFamily="34" charset="0"/>
                <a:cs typeface="Calibri" panose="020F0502020204030204" pitchFamily="34" charset="0"/>
              </a:rPr>
              <a:t>Software Engineering</a:t>
            </a:r>
            <a:br>
              <a:rPr lang="en-US" sz="6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100" dirty="0">
                <a:latin typeface="Calibri" panose="020F0502020204030204" pitchFamily="34" charset="0"/>
                <a:cs typeface="Calibri" panose="020F0502020204030204" pitchFamily="34" charset="0"/>
              </a:rPr>
              <a:t>CS-UH 2012, Spring 2025 </a:t>
            </a:r>
            <a:endParaRPr lang="en-US" sz="6100" dirty="0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>
          <a:xfrm>
            <a:off x="1954031" y="5407742"/>
            <a:ext cx="8283940" cy="86504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Lecture 7: Design Principles I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Dr. Mohamad Kassab, m.kassab@nyu.edu</a:t>
            </a:r>
          </a:p>
        </p:txBody>
      </p:sp>
      <p:pic>
        <p:nvPicPr>
          <p:cNvPr id="7" name="Video 6" descr="A white gears in a circle&#10;&#10;Description automatically generated">
            <a:extLst>
              <a:ext uri="{FF2B5EF4-FFF2-40B4-BE49-F238E27FC236}">
                <a16:creationId xmlns:a16="http://schemas.microsoft.com/office/drawing/2014/main" id="{4694D9F2-7F32-C331-7163-755981700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1" b="285"/>
          <a:stretch/>
        </p:blipFill>
        <p:spPr>
          <a:xfrm>
            <a:off x="3604426" y="643468"/>
            <a:ext cx="4983148" cy="27950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A1EA5-3A5A-E904-971A-3550895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4152" name="Rectangle 77415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154" name="Rectangle 77415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4156" name="Rectangle 77415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158" name="Rectangle 77415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4160" name="Freeform: Shape 77415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(Operation Contract for </a:t>
            </a:r>
            <a:r>
              <a:rPr lang="en-US" altLang="en-US" sz="40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enterItem</a:t>
            </a:r>
            <a:r>
              <a:rPr lang="en-US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774147" name="Picture 3" descr="contract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493540"/>
            <a:ext cx="7225748" cy="587092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4DA01F8-02BC-447E-BCC7-96AFC80205E3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0875E-4B80-38DF-0444-F274C38B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 Practice: When to write operations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9217F-28F9-F969-62E1-ED24A396A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675" y="1789028"/>
            <a:ext cx="11732646" cy="4828970"/>
          </a:xfrm>
        </p:spPr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Complex or Critical Operations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If an operation involves complex logic, significant side effects, or critical business rules, a detailed contract can serve as a guide for implementation and testing.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When It May Not Be Necessary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Trivial or Internal Operations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simple, self-contained operations (especially those that are internal helpers or that have obvious behavior), a full formal contract might be overkill.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Low-Risk Operations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If an operation’s behavior is straightforward and unlikely to cause issues, you might choose to document it more informally or rely on clear code implementation instead of a formal contract.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0404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30A69-460A-2A66-4CEC-D0055DCE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GRASP PATTERNS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2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8A7DBF89-F056-E6DE-0BF5-0E6B429A19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68556" y="1138036"/>
            <a:ext cx="6063613" cy="1402470"/>
          </a:xfrm>
        </p:spPr>
        <p:txBody>
          <a:bodyPr anchor="t">
            <a:normAutofit/>
          </a:bodyPr>
          <a:lstStyle/>
          <a:p>
            <a:r>
              <a:rPr lang="en-US" altLang="en-US" sz="3000" dirty="0"/>
              <a:t>GRASP: </a:t>
            </a:r>
            <a:br>
              <a:rPr lang="en-US" altLang="en-US" sz="3000" dirty="0"/>
            </a:br>
            <a:r>
              <a:rPr lang="en-US" altLang="en-US" sz="3000" dirty="0"/>
              <a:t>Patterns of General Principles in Assigning Responsibilities</a:t>
            </a:r>
          </a:p>
        </p:txBody>
      </p:sp>
      <p:pic>
        <p:nvPicPr>
          <p:cNvPr id="6150" name="Picture 6149" descr="Colourful sticky notes">
            <a:extLst>
              <a:ext uri="{FF2B5EF4-FFF2-40B4-BE49-F238E27FC236}">
                <a16:creationId xmlns:a16="http://schemas.microsoft.com/office/drawing/2014/main" id="{6666C4CD-E8CA-EE5E-BF06-03F65BD37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29" r="16433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6154" name="Straight Connector 615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8" name="Rectangle 3">
            <a:extLst>
              <a:ext uri="{FF2B5EF4-FFF2-40B4-BE49-F238E27FC236}">
                <a16:creationId xmlns:a16="http://schemas.microsoft.com/office/drawing/2014/main" id="{DEFB6635-F001-0825-1A31-81DC16DF1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48878" y="2521891"/>
            <a:ext cx="6323443" cy="4078934"/>
          </a:xfrm>
        </p:spPr>
        <p:txBody>
          <a:bodyPr>
            <a:noAutofit/>
          </a:bodyPr>
          <a:lstStyle/>
          <a:p>
            <a:pPr lvl="2"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G</a:t>
            </a:r>
            <a:r>
              <a:rPr lang="en-US" altLang="en-US" sz="2400" dirty="0"/>
              <a:t>eneral </a:t>
            </a:r>
          </a:p>
          <a:p>
            <a:pPr lvl="2"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R</a:t>
            </a:r>
            <a:r>
              <a:rPr lang="en-US" altLang="en-US" sz="2400" dirty="0"/>
              <a:t>esponsibility </a:t>
            </a:r>
          </a:p>
          <a:p>
            <a:pPr lvl="2"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A</a:t>
            </a:r>
            <a:r>
              <a:rPr lang="en-US" altLang="en-US" sz="2400" dirty="0"/>
              <a:t>ssignment </a:t>
            </a:r>
          </a:p>
          <a:p>
            <a:pPr lvl="2"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S</a:t>
            </a:r>
            <a:r>
              <a:rPr lang="en-US" altLang="en-US" sz="2400" dirty="0"/>
              <a:t>oftware </a:t>
            </a:r>
          </a:p>
          <a:p>
            <a:pPr lvl="2"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P</a:t>
            </a:r>
            <a:r>
              <a:rPr lang="en-US" altLang="en-US" sz="2400" dirty="0"/>
              <a:t>atterns. </a:t>
            </a:r>
          </a:p>
          <a:p>
            <a:pPr lvl="2">
              <a:buNone/>
            </a:pPr>
            <a:endParaRPr lang="en-US" altLang="en-US" sz="2400" dirty="0"/>
          </a:p>
          <a:p>
            <a:pPr marL="342900" indent="-342900"/>
            <a:r>
              <a:rPr lang="en-US" altLang="en-US" sz="2400" dirty="0"/>
              <a:t>Provide guidance for assigning responsibilities to classes and, to limited extent, determining classes that will be in a design.</a:t>
            </a:r>
          </a:p>
        </p:txBody>
      </p:sp>
      <p:sp>
        <p:nvSpPr>
          <p:cNvPr id="6146" name="Slide Number Placeholder 3">
            <a:extLst>
              <a:ext uri="{FF2B5EF4-FFF2-40B4-BE49-F238E27FC236}">
                <a16:creationId xmlns:a16="http://schemas.microsoft.com/office/drawing/2014/main" id="{B1964C82-603C-D45A-D079-0BED903FAD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F8BF4A2B-B024-44C8-ADC2-028369787A2B}" type="slidenum">
              <a:rPr lang="de-DE" altLang="en-US" sz="1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de-DE" altLang="en-US" sz="1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57A11078-B0C1-C39F-4315-CE5FBD1540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1" y="1138265"/>
            <a:ext cx="3056625" cy="2909296"/>
          </a:xfrm>
        </p:spPr>
        <p:txBody>
          <a:bodyPr anchor="t">
            <a:normAutofit/>
          </a:bodyPr>
          <a:lstStyle/>
          <a:p>
            <a:r>
              <a:rPr lang="en-US" altLang="en-US" sz="3200"/>
              <a:t>A Responsibility</a:t>
            </a:r>
          </a:p>
        </p:txBody>
      </p: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00CD8E7C-C23B-A3B9-B18A-838AED877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2" name="Rectangle 3">
            <a:extLst>
              <a:ext uri="{FF2B5EF4-FFF2-40B4-BE49-F238E27FC236}">
                <a16:creationId xmlns:a16="http://schemas.microsoft.com/office/drawing/2014/main" id="{E01D47C0-7687-30CC-6054-278248B645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8627" y="753376"/>
            <a:ext cx="8113544" cy="5434637"/>
          </a:xfrm>
        </p:spPr>
        <p:txBody>
          <a:bodyPr>
            <a:normAutofit/>
          </a:bodyPr>
          <a:lstStyle/>
          <a:p>
            <a:pPr marL="342900" indent="-342900" algn="just">
              <a:buNone/>
            </a:pPr>
            <a:r>
              <a:rPr lang="en-US" altLang="en-US" dirty="0"/>
              <a:t>“A contract or obligation of a type or class”</a:t>
            </a:r>
          </a:p>
          <a:p>
            <a:pPr marL="342900" indent="-342900" algn="just">
              <a:buNone/>
            </a:pPr>
            <a:r>
              <a:rPr lang="en-US" altLang="en-US" dirty="0"/>
              <a:t>UML User Guide</a:t>
            </a:r>
          </a:p>
          <a:p>
            <a:pPr marL="342900" indent="-342900" algn="just"/>
            <a:r>
              <a:rPr lang="en-US" altLang="en-US" dirty="0"/>
              <a:t>Responsibilities can be one of two basic types:</a:t>
            </a:r>
          </a:p>
          <a:p>
            <a:pPr marL="742950" lvl="1" indent="-285750" algn="just"/>
            <a:r>
              <a:rPr lang="en-US" altLang="en-US" sz="2800" u="sng" dirty="0"/>
              <a:t>Doing</a:t>
            </a:r>
          </a:p>
          <a:p>
            <a:pPr lvl="2" algn="just"/>
            <a:r>
              <a:rPr lang="en-US" altLang="en-US" sz="2800" dirty="0"/>
              <a:t>A </a:t>
            </a:r>
            <a:r>
              <a:rPr lang="en-US" altLang="en-US" sz="2800" i="1" dirty="0"/>
              <a:t>Sale</a:t>
            </a:r>
            <a:r>
              <a:rPr lang="en-US" altLang="en-US" sz="2800" dirty="0"/>
              <a:t> is responsible for printing itself</a:t>
            </a:r>
          </a:p>
          <a:p>
            <a:pPr marL="742950" lvl="1" indent="-285750" algn="just"/>
            <a:r>
              <a:rPr lang="en-US" altLang="en-US" sz="2800" u="sng" dirty="0"/>
              <a:t>Knowing</a:t>
            </a:r>
          </a:p>
          <a:p>
            <a:pPr lvl="2" algn="just"/>
            <a:r>
              <a:rPr lang="en-US" altLang="en-US" sz="2800" dirty="0"/>
              <a:t>A </a:t>
            </a:r>
            <a:r>
              <a:rPr lang="en-US" altLang="en-US" sz="2800" i="1" dirty="0"/>
              <a:t>Sale</a:t>
            </a:r>
            <a:r>
              <a:rPr lang="en-US" altLang="en-US" sz="2800" dirty="0"/>
              <a:t> is responsible for recording its date</a:t>
            </a:r>
          </a:p>
          <a:p>
            <a:pPr marL="914400" lvl="2" indent="0" algn="just">
              <a:buNone/>
            </a:pPr>
            <a:endParaRPr lang="en-US" altLang="en-US" sz="2800" dirty="0"/>
          </a:p>
          <a:p>
            <a:pPr marL="342900" indent="-342900" algn="just"/>
            <a:r>
              <a:rPr lang="en-US" altLang="en-US" dirty="0"/>
              <a:t>Responsibilities are not methods…the responsibility to provide access to relational databases is more than a single method…more than a single class!</a:t>
            </a:r>
          </a:p>
        </p:txBody>
      </p:sp>
      <p:sp>
        <p:nvSpPr>
          <p:cNvPr id="7170" name="Slide Number Placeholder 3">
            <a:extLst>
              <a:ext uri="{FF2B5EF4-FFF2-40B4-BE49-F238E27FC236}">
                <a16:creationId xmlns:a16="http://schemas.microsoft.com/office/drawing/2014/main" id="{426A902D-E7D8-2214-86F5-440714B05F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7347A960-0C76-4BC4-82DD-63EFCA24FEF7}" type="slidenum">
              <a:rPr lang="de-DE" altLang="en-US" sz="190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de-DE" altLang="en-US"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03F4AF62-2F45-36DA-9EE4-4688FAB45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altLang="en-US" sz="3200"/>
              <a:t>“Doing” responsibilities</a:t>
            </a:r>
          </a:p>
        </p:txBody>
      </p:sp>
      <p:pic>
        <p:nvPicPr>
          <p:cNvPr id="8198" name="Picture 8197" descr="Checkmate in a chess game">
            <a:extLst>
              <a:ext uri="{FF2B5EF4-FFF2-40B4-BE49-F238E27FC236}">
                <a16:creationId xmlns:a16="http://schemas.microsoft.com/office/drawing/2014/main" id="{6414E1D1-2ABA-9525-7C09-EDA1A7581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5" r="22808" b="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8202" name="Straight Connector 820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6" name="Rectangle 3">
            <a:extLst>
              <a:ext uri="{FF2B5EF4-FFF2-40B4-BE49-F238E27FC236}">
                <a16:creationId xmlns:a16="http://schemas.microsoft.com/office/drawing/2014/main" id="{CAC45EA0-D1BE-4380-A645-64666512B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46361" y="1903752"/>
            <a:ext cx="6460760" cy="4238632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en-US" sz="3200" dirty="0"/>
              <a:t>An object:</a:t>
            </a:r>
          </a:p>
          <a:p>
            <a:pPr marL="0" indent="0">
              <a:buNone/>
            </a:pPr>
            <a:endParaRPr lang="en-US" altLang="en-US" sz="3200" dirty="0"/>
          </a:p>
          <a:p>
            <a:pPr marL="742950" lvl="1" indent="-285750"/>
            <a:r>
              <a:rPr lang="en-US" altLang="en-US" sz="3200" dirty="0"/>
              <a:t>Doing something to itself</a:t>
            </a:r>
          </a:p>
          <a:p>
            <a:pPr marL="742950" lvl="1" indent="-285750"/>
            <a:r>
              <a:rPr lang="en-US" altLang="en-US" sz="3200" dirty="0"/>
              <a:t>Initiating action in other objects</a:t>
            </a:r>
          </a:p>
          <a:p>
            <a:pPr marL="742950" lvl="1" indent="-285750"/>
            <a:r>
              <a:rPr lang="en-US" altLang="en-US" sz="3200" dirty="0"/>
              <a:t>Controlling and coordinating activities in other objects</a:t>
            </a:r>
          </a:p>
        </p:txBody>
      </p:sp>
      <p:sp>
        <p:nvSpPr>
          <p:cNvPr id="8194" name="Slide Number Placeholder 3">
            <a:extLst>
              <a:ext uri="{FF2B5EF4-FFF2-40B4-BE49-F238E27FC236}">
                <a16:creationId xmlns:a16="http://schemas.microsoft.com/office/drawing/2014/main" id="{4A55BB5E-CE1C-175E-D665-640EB0E1C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A96892A9-3E57-44E4-83F5-7FFAD1D70D7B}" type="slidenum">
              <a:rPr lang="de-DE" altLang="en-US" sz="1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de-DE" altLang="en-US" sz="1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08014F44-2323-03E4-F9C1-A2A2B7F210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altLang="en-US" sz="3200"/>
              <a:t>“Knowing” responsibilities</a:t>
            </a:r>
          </a:p>
        </p:txBody>
      </p:sp>
      <p:pic>
        <p:nvPicPr>
          <p:cNvPr id="9222" name="Picture 9221" descr="Many question marks on black background">
            <a:extLst>
              <a:ext uri="{FF2B5EF4-FFF2-40B4-BE49-F238E27FC236}">
                <a16:creationId xmlns:a16="http://schemas.microsoft.com/office/drawing/2014/main" id="{CC1DF211-2B93-8B78-8550-3B9C55641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81" r="2" b="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226" name="Straight Connector 92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0" name="Rectangle 3">
            <a:extLst>
              <a:ext uri="{FF2B5EF4-FFF2-40B4-BE49-F238E27FC236}">
                <a16:creationId xmlns:a16="http://schemas.microsoft.com/office/drawing/2014/main" id="{B72B3D76-EB21-9654-31B4-9DDA356CA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51178" y="2053652"/>
            <a:ext cx="6870933" cy="4088731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en-US" sz="3300" dirty="0"/>
              <a:t>An object:</a:t>
            </a:r>
          </a:p>
          <a:p>
            <a:pPr marL="742950" lvl="1" indent="-285750"/>
            <a:r>
              <a:rPr lang="en-US" altLang="en-US" sz="3300" dirty="0"/>
              <a:t>Knowing about private encapsulated data</a:t>
            </a:r>
          </a:p>
          <a:p>
            <a:pPr marL="457200" lvl="1" indent="0">
              <a:buNone/>
            </a:pPr>
            <a:endParaRPr lang="en-US" altLang="en-US" sz="3300" dirty="0"/>
          </a:p>
          <a:p>
            <a:pPr marL="742950" lvl="1" indent="-285750"/>
            <a:r>
              <a:rPr lang="en-US" altLang="en-US" sz="3300" dirty="0"/>
              <a:t>Knowing about related objects</a:t>
            </a:r>
          </a:p>
          <a:p>
            <a:pPr marL="457200" lvl="1" indent="0">
              <a:buNone/>
            </a:pPr>
            <a:endParaRPr lang="en-US" altLang="en-US" sz="3300" dirty="0"/>
          </a:p>
          <a:p>
            <a:pPr marL="742950" lvl="1" indent="-285750"/>
            <a:r>
              <a:rPr lang="en-US" altLang="en-US" sz="3300" dirty="0"/>
              <a:t>Knowing about things it can derive or calculate.</a:t>
            </a:r>
          </a:p>
        </p:txBody>
      </p:sp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18729194-779A-0E42-C125-8C139B807D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8B33D0B5-6C05-415D-A8AE-18BE48A14413}" type="slidenum">
              <a:rPr lang="de-DE" altLang="en-US" sz="1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de-DE" altLang="en-US" sz="1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>
            <a:extLst>
              <a:ext uri="{FF2B5EF4-FFF2-40B4-BE49-F238E27FC236}">
                <a16:creationId xmlns:a16="http://schemas.microsoft.com/office/drawing/2014/main" id="{DFDB1BB9-6BCD-9E1B-05D6-622FC08BC2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altLang="en-US" sz="3200"/>
              <a:t>GRASP Patterns</a:t>
            </a:r>
          </a:p>
        </p:txBody>
      </p:sp>
      <p:pic>
        <p:nvPicPr>
          <p:cNvPr id="10246" name="Picture 10245" descr="Large skydiving group mid-air">
            <a:extLst>
              <a:ext uri="{FF2B5EF4-FFF2-40B4-BE49-F238E27FC236}">
                <a16:creationId xmlns:a16="http://schemas.microsoft.com/office/drawing/2014/main" id="{E4E30EF5-8770-E46E-5FB4-ED85B98AC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09" r="2444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0250" name="Straight Connector 1024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4" name="Rectangle 3">
            <a:extLst>
              <a:ext uri="{FF2B5EF4-FFF2-40B4-BE49-F238E27FC236}">
                <a16:creationId xmlns:a16="http://schemas.microsoft.com/office/drawing/2014/main" id="{B6AC82EC-E5CB-F6DD-1E34-BE2A02807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91332" y="1813810"/>
            <a:ext cx="6438986" cy="4907665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n-US" altLang="en-US" sz="3300" dirty="0"/>
              <a:t>Expert</a:t>
            </a:r>
          </a:p>
          <a:p>
            <a:pPr marL="342900" indent="-342900"/>
            <a:r>
              <a:rPr lang="en-US" altLang="en-US" sz="3300" dirty="0"/>
              <a:t>Creator</a:t>
            </a:r>
          </a:p>
          <a:p>
            <a:pPr marL="342900" indent="-342900"/>
            <a:r>
              <a:rPr lang="en-US" altLang="en-US" sz="3300" dirty="0"/>
              <a:t>Low Coupling/High Cohesion</a:t>
            </a:r>
          </a:p>
          <a:p>
            <a:pPr marL="342900" indent="-342900"/>
            <a:r>
              <a:rPr lang="en-US" altLang="en-US" sz="3300" dirty="0"/>
              <a:t>Controller</a:t>
            </a:r>
          </a:p>
          <a:p>
            <a:pPr marL="342900" indent="-342900"/>
            <a:r>
              <a:rPr lang="en-US" altLang="en-US" sz="3300" dirty="0"/>
              <a:t>Polymorphism</a:t>
            </a:r>
          </a:p>
          <a:p>
            <a:pPr marL="342900" indent="-342900"/>
            <a:r>
              <a:rPr lang="en-US" altLang="en-US" sz="3300" dirty="0"/>
              <a:t>Pure Fabrication</a:t>
            </a:r>
          </a:p>
          <a:p>
            <a:pPr marL="342900" indent="-342900"/>
            <a:r>
              <a:rPr lang="en-US" altLang="en-US" sz="3300" dirty="0"/>
              <a:t>Indirection</a:t>
            </a:r>
          </a:p>
          <a:p>
            <a:pPr marL="342900" indent="-342900"/>
            <a:r>
              <a:rPr lang="en-US" altLang="en-US" sz="3300" dirty="0"/>
              <a:t>Don’t Talk to Strangers (Law of Demeter)</a:t>
            </a:r>
          </a:p>
          <a:p>
            <a:pPr marL="342900" indent="-342900"/>
            <a:endParaRPr lang="en-US" altLang="en-US" sz="2000" dirty="0"/>
          </a:p>
        </p:txBody>
      </p:sp>
      <p:sp>
        <p:nvSpPr>
          <p:cNvPr id="10242" name="Slide Number Placeholder 3">
            <a:extLst>
              <a:ext uri="{FF2B5EF4-FFF2-40B4-BE49-F238E27FC236}">
                <a16:creationId xmlns:a16="http://schemas.microsoft.com/office/drawing/2014/main" id="{7A836BBC-CFD7-D531-1A4D-720A8B666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CAB30DE9-DFFF-4589-94E0-06D494FAC6D0}" type="slidenum">
              <a:rPr lang="de-DE" altLang="en-US" sz="1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de-DE" altLang="en-US" sz="1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75" name="Rectangle 11274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77" name="Rectangle 11276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66" name="Title 1">
            <a:extLst>
              <a:ext uri="{FF2B5EF4-FFF2-40B4-BE49-F238E27FC236}">
                <a16:creationId xmlns:a16="http://schemas.microsoft.com/office/drawing/2014/main" id="{34CE99F5-DCCF-658E-2E76-6640434C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en-US" sz="4000"/>
              <a:t>What is a Pattern?</a:t>
            </a:r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287994ED-4877-11D5-89B5-0BED27F1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General principles and solutions to guide developers in the creation of software</a:t>
            </a:r>
          </a:p>
          <a:p>
            <a:r>
              <a:rPr lang="en-US" altLang="en-US" sz="3200" dirty="0"/>
              <a:t>The pattern is named and documented in a structured format describing the problem and solution</a:t>
            </a:r>
          </a:p>
          <a:p>
            <a:r>
              <a:rPr lang="en-US" altLang="en-US" sz="3200" dirty="0"/>
              <a:t>The pattern can be applied to a new context</a:t>
            </a:r>
          </a:p>
          <a:p>
            <a:r>
              <a:rPr lang="en-US" altLang="en-US" sz="3200" dirty="0"/>
              <a:t>Contains advice on how to apply it in a novel situation, discusses trade-offs, implementations, and variations.</a:t>
            </a: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FDD81628-C696-1862-709C-198343093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40496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993D3883-ADE9-408C-8722-B3FA2DD00400}" type="slidenum">
              <a:rPr lang="de-DE" altLang="en-US" sz="1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de-DE" altLang="en-US" sz="1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39F60-CD6F-B061-6EB7-ECD43D3A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EXPERT PATTERN</a:t>
            </a:r>
          </a:p>
        </p:txBody>
      </p: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7C7984A8-A191-B628-B429-17D392D94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9666EE60-793A-4E69-9BD0-6FBCC156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6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A3347-8576-FA16-4B27-35AF1FDC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7749-20C1-909A-BE69-465D4AE5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7" y="2291220"/>
            <a:ext cx="11202271" cy="436646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you to the </a:t>
            </a:r>
            <a:r>
              <a:rPr lang="en-US" sz="3400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 Contract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External Operations.</a:t>
            </a:r>
          </a:p>
          <a:p>
            <a:pPr marL="0" indent="0" algn="just"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altLang="en-US" sz="3600" dirty="0"/>
              <a:t>GRASP Patterns:</a:t>
            </a:r>
          </a:p>
          <a:p>
            <a:pPr marL="608012" lvl="1" indent="-342900"/>
            <a:r>
              <a:rPr lang="en-US" altLang="en-US" dirty="0"/>
              <a:t>Expert</a:t>
            </a:r>
          </a:p>
          <a:p>
            <a:pPr marL="608012" lvl="1" indent="-342900"/>
            <a:r>
              <a:rPr lang="en-US" altLang="en-US" dirty="0"/>
              <a:t>Creator</a:t>
            </a:r>
          </a:p>
          <a:p>
            <a:pPr marL="608012" lvl="1" indent="-342900"/>
            <a:r>
              <a:rPr lang="en-US" altLang="en-US" dirty="0"/>
              <a:t>Controller</a:t>
            </a:r>
          </a:p>
          <a:p>
            <a:pPr marL="608012" lvl="1" indent="-342900"/>
            <a:r>
              <a:rPr lang="en-US" altLang="en-US" dirty="0"/>
              <a:t>Low Coupling/High Cohesion</a:t>
            </a:r>
          </a:p>
          <a:p>
            <a:pPr marL="608012" lvl="1" indent="-342900"/>
            <a:r>
              <a:rPr lang="en-US" altLang="en-US" dirty="0"/>
              <a:t>Polymorphism</a:t>
            </a:r>
          </a:p>
          <a:p>
            <a:pPr marL="608012" lvl="1" indent="-342900"/>
            <a:r>
              <a:rPr lang="en-US" altLang="en-US" dirty="0"/>
              <a:t>Pure Fabrication</a:t>
            </a:r>
          </a:p>
          <a:p>
            <a:pPr marL="608012" lvl="1" indent="-342900"/>
            <a:r>
              <a:rPr lang="en-US" altLang="en-US" dirty="0"/>
              <a:t>Indirection</a:t>
            </a:r>
          </a:p>
          <a:p>
            <a:pPr marL="608012" lvl="1" indent="-342900"/>
            <a:r>
              <a:rPr lang="en-US" altLang="en-US" dirty="0"/>
              <a:t>Don’t Talk to Strangers (Law of Demeter)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0DE7D-4BAE-F41A-DF31-318F363A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E4F3252-7D2C-3003-86C3-E3ED47410D51}"/>
              </a:ext>
            </a:extLst>
          </p:cNvPr>
          <p:cNvSpPr/>
          <p:nvPr/>
        </p:nvSpPr>
        <p:spPr>
          <a:xfrm>
            <a:off x="3039761" y="3583459"/>
            <a:ext cx="177571" cy="6463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0DB9-71AF-BE1B-D545-849303FE64B5}"/>
              </a:ext>
            </a:extLst>
          </p:cNvPr>
          <p:cNvCxnSpPr/>
          <p:nvPr/>
        </p:nvCxnSpPr>
        <p:spPr>
          <a:xfrm>
            <a:off x="3282779" y="3906624"/>
            <a:ext cx="2673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E876-CBAE-BE0E-4D6D-EB2C1B5F0E89}"/>
              </a:ext>
            </a:extLst>
          </p:cNvPr>
          <p:cNvSpPr txBox="1"/>
          <p:nvPr/>
        </p:nvSpPr>
        <p:spPr>
          <a:xfrm>
            <a:off x="5955957" y="3481129"/>
            <a:ext cx="513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We focus on these two in this lecture, </a:t>
            </a:r>
          </a:p>
          <a:p>
            <a:r>
              <a:rPr lang="en-US" b="1" dirty="0">
                <a:solidFill>
                  <a:srgbClr val="FFC000"/>
                </a:solidFill>
              </a:rPr>
              <a:t>and we will keep the remaining for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332822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99" name="Rectangle 12298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301" name="Rectangle 12300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AE844E94-1890-BB71-CFB0-06A13E1DF9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en-US" sz="4000"/>
              <a:t>Expert…</a:t>
            </a:r>
          </a:p>
        </p:txBody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50632358-8218-119E-8D62-9720ADD37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9764" y="2481943"/>
            <a:ext cx="11362844" cy="3695020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en-US" sz="4000" dirty="0"/>
              <a:t>Intent: </a:t>
            </a:r>
          </a:p>
          <a:p>
            <a:pPr marL="742950" lvl="1" indent="-285750"/>
            <a:r>
              <a:rPr lang="en-US" altLang="en-US" sz="4000" dirty="0"/>
              <a:t>Assign a responsibility to the information expert – the class that has the information necessary to fulfill the responsibility.</a:t>
            </a:r>
          </a:p>
          <a:p>
            <a:pPr marL="742950" lvl="1" indent="-285750"/>
            <a:endParaRPr lang="en-US" altLang="en-US" sz="4000" dirty="0"/>
          </a:p>
          <a:p>
            <a:pPr marL="742950" lvl="1" indent="-285750"/>
            <a:r>
              <a:rPr lang="en-US" altLang="en-US" sz="4000" dirty="0"/>
              <a:t>“That which has the information, does the work.”</a:t>
            </a:r>
          </a:p>
        </p:txBody>
      </p:sp>
      <p:sp>
        <p:nvSpPr>
          <p:cNvPr id="12290" name="Slide Number Placeholder 3">
            <a:extLst>
              <a:ext uri="{FF2B5EF4-FFF2-40B4-BE49-F238E27FC236}">
                <a16:creationId xmlns:a16="http://schemas.microsoft.com/office/drawing/2014/main" id="{A27356FC-1135-1C3C-61EE-5F1CCF5B3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40496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B2921D57-23B3-4A84-AAE1-0908D49FE313}" type="slidenum">
              <a:rPr lang="de-DE" altLang="en-US" sz="1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de-DE" altLang="en-US" sz="1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323" name="Rectangle 1332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325" name="Rectangle 1332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238278B3-6EFA-48AB-71BC-285C7B3E99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en-US" sz="4000"/>
              <a:t>…Expert</a:t>
            </a:r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EECC3FC0-58C9-EC3D-DE3A-302C2121A8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6849" y="2276856"/>
            <a:ext cx="11365281" cy="3900107"/>
          </a:xfrm>
        </p:spPr>
        <p:txBody>
          <a:bodyPr>
            <a:noAutofit/>
          </a:bodyPr>
          <a:lstStyle/>
          <a:p>
            <a:pPr marL="342900" indent="-342900"/>
            <a:r>
              <a:rPr lang="en-US" altLang="en-US" b="1" u="sng" dirty="0"/>
              <a:t>Problem:</a:t>
            </a:r>
          </a:p>
          <a:p>
            <a:pPr marL="742950" lvl="1" indent="-285750"/>
            <a:r>
              <a:rPr lang="en-US" altLang="en-US" sz="2800" dirty="0"/>
              <a:t>What is most basic, general principle of responsibility assignment?</a:t>
            </a:r>
          </a:p>
          <a:p>
            <a:pPr marL="742950" lvl="1" indent="-285750"/>
            <a:r>
              <a:rPr lang="en-US" altLang="en-US" sz="2800" dirty="0"/>
              <a:t>A class model may define hundreds of software classes, and an application may require thousands of responsibilities to be fulfilled.</a:t>
            </a:r>
          </a:p>
          <a:p>
            <a:pPr marL="742950" lvl="1" indent="-285750"/>
            <a:r>
              <a:rPr lang="en-US" altLang="en-US" sz="2800" dirty="0"/>
              <a:t>During OOD we make decisions about the assignment of responsibilities.</a:t>
            </a:r>
          </a:p>
          <a:p>
            <a:pPr marL="742950" lvl="1" indent="-285750"/>
            <a:r>
              <a:rPr lang="en-US" altLang="en-US" sz="2800" dirty="0"/>
              <a:t>Done well, systems tend to be easier to understand, maintain, and extend.</a:t>
            </a:r>
          </a:p>
        </p:txBody>
      </p:sp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926EBB7F-AF6B-32F0-6FC5-37B432CB6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40496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86BDFB58-AD85-4217-9612-BB6188AE28E9}" type="slidenum">
              <a:rPr lang="de-DE" altLang="en-US" sz="1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de-DE" altLang="en-US" sz="1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0119" y="572569"/>
            <a:ext cx="3380527" cy="1642956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solidFill>
                  <a:schemeClr val="tx2"/>
                </a:solidFill>
              </a:rPr>
              <a:t>Example: Class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445238" y="6356350"/>
            <a:ext cx="54864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ABEAC46-B3E9-42FD-B02C-5AE907EC9AF9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8" name="Group 4"/>
          <p:cNvGrpSpPr>
            <a:grpSpLocks noChangeAspect="1"/>
          </p:cNvGrpSpPr>
          <p:nvPr/>
        </p:nvGrpSpPr>
        <p:grpSpPr bwMode="auto">
          <a:xfrm>
            <a:off x="5139176" y="609600"/>
            <a:ext cx="6298079" cy="5638800"/>
            <a:chOff x="863" y="962"/>
            <a:chExt cx="3697" cy="3310"/>
          </a:xfrm>
        </p:grpSpPr>
        <p:sp>
          <p:nvSpPr>
            <p:cNvPr id="10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863" y="962"/>
              <a:ext cx="3697" cy="3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9" name="Rectangle 5"/>
            <p:cNvSpPr>
              <a:spLocks noChangeArrowheads="1"/>
            </p:cNvSpPr>
            <p:nvPr/>
          </p:nvSpPr>
          <p:spPr bwMode="auto">
            <a:xfrm>
              <a:off x="2553" y="3014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2706" y="3055"/>
              <a:ext cx="26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register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2553" y="3191"/>
              <a:ext cx="521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3703" y="2268"/>
              <a:ext cx="609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3930" y="2309"/>
              <a:ext cx="15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Item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3703" y="2445"/>
              <a:ext cx="609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Rectangle 11"/>
            <p:cNvSpPr>
              <a:spLocks noChangeArrowheads="1"/>
            </p:cNvSpPr>
            <p:nvPr/>
          </p:nvSpPr>
          <p:spPr bwMode="auto">
            <a:xfrm>
              <a:off x="2553" y="2222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2720" y="2263"/>
              <a:ext cx="19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Store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7" name="Rectangle 13"/>
            <p:cNvSpPr>
              <a:spLocks noChangeArrowheads="1"/>
            </p:cNvSpPr>
            <p:nvPr/>
          </p:nvSpPr>
          <p:spPr bwMode="auto">
            <a:xfrm>
              <a:off x="2553" y="2399"/>
              <a:ext cx="521" cy="26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8" name="Rectangle 14"/>
            <p:cNvSpPr>
              <a:spLocks noChangeArrowheads="1"/>
            </p:cNvSpPr>
            <p:nvPr/>
          </p:nvSpPr>
          <p:spPr bwMode="auto">
            <a:xfrm>
              <a:off x="2599" y="2439"/>
              <a:ext cx="28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address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/>
          </p:nvSpPr>
          <p:spPr bwMode="auto">
            <a:xfrm>
              <a:off x="2599" y="2534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name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0" name="Rectangle 16"/>
            <p:cNvSpPr>
              <a:spLocks noChangeArrowheads="1"/>
            </p:cNvSpPr>
            <p:nvPr/>
          </p:nvSpPr>
          <p:spPr bwMode="auto">
            <a:xfrm>
              <a:off x="1319" y="3014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1500" y="3055"/>
              <a:ext cx="16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Sale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auto">
            <a:xfrm>
              <a:off x="1319" y="3191"/>
              <a:ext cx="521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/>
          </p:nvSpPr>
          <p:spPr bwMode="auto">
            <a:xfrm>
              <a:off x="1365" y="3231"/>
              <a:ext cx="15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date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4" name="Rectangle 20"/>
            <p:cNvSpPr>
              <a:spLocks noChangeArrowheads="1"/>
            </p:cNvSpPr>
            <p:nvPr/>
          </p:nvSpPr>
          <p:spPr bwMode="auto">
            <a:xfrm>
              <a:off x="1365" y="3420"/>
              <a:ext cx="15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time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5" name="Rectangle 21"/>
            <p:cNvSpPr>
              <a:spLocks noChangeArrowheads="1"/>
            </p:cNvSpPr>
            <p:nvPr/>
          </p:nvSpPr>
          <p:spPr bwMode="auto">
            <a:xfrm>
              <a:off x="876" y="3908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6" name="Rectangle 22"/>
            <p:cNvSpPr>
              <a:spLocks noChangeArrowheads="1"/>
            </p:cNvSpPr>
            <p:nvPr/>
          </p:nvSpPr>
          <p:spPr bwMode="auto">
            <a:xfrm>
              <a:off x="980" y="3950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Payment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7" name="Rectangle 23"/>
            <p:cNvSpPr>
              <a:spLocks noChangeArrowheads="1"/>
            </p:cNvSpPr>
            <p:nvPr/>
          </p:nvSpPr>
          <p:spPr bwMode="auto">
            <a:xfrm>
              <a:off x="876" y="408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922" y="4127"/>
              <a:ext cx="2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amount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9" name="Rectangle 25"/>
            <p:cNvSpPr>
              <a:spLocks noChangeArrowheads="1"/>
            </p:cNvSpPr>
            <p:nvPr/>
          </p:nvSpPr>
          <p:spPr bwMode="auto">
            <a:xfrm>
              <a:off x="1319" y="2134"/>
              <a:ext cx="521" cy="26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0" name="Rectangle 26"/>
            <p:cNvSpPr>
              <a:spLocks noChangeArrowheads="1"/>
            </p:cNvSpPr>
            <p:nvPr/>
          </p:nvSpPr>
          <p:spPr bwMode="auto">
            <a:xfrm>
              <a:off x="1480" y="2173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Sales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1" name="Rectangle 27"/>
            <p:cNvSpPr>
              <a:spLocks noChangeArrowheads="1"/>
            </p:cNvSpPr>
            <p:nvPr/>
          </p:nvSpPr>
          <p:spPr bwMode="auto">
            <a:xfrm>
              <a:off x="1426" y="2268"/>
              <a:ext cx="30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LineItem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2" name="Rectangle 28"/>
            <p:cNvSpPr>
              <a:spLocks noChangeArrowheads="1"/>
            </p:cNvSpPr>
            <p:nvPr/>
          </p:nvSpPr>
          <p:spPr bwMode="auto">
            <a:xfrm>
              <a:off x="1319" y="2401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3" name="Rectangle 29"/>
            <p:cNvSpPr>
              <a:spLocks noChangeArrowheads="1"/>
            </p:cNvSpPr>
            <p:nvPr/>
          </p:nvSpPr>
          <p:spPr bwMode="auto">
            <a:xfrm>
              <a:off x="1365" y="2443"/>
              <a:ext cx="28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quantity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4" name="Rectangle 30"/>
            <p:cNvSpPr>
              <a:spLocks noChangeArrowheads="1"/>
            </p:cNvSpPr>
            <p:nvPr/>
          </p:nvSpPr>
          <p:spPr bwMode="auto">
            <a:xfrm>
              <a:off x="3363" y="3908"/>
              <a:ext cx="520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5" name="Rectangle 31"/>
            <p:cNvSpPr>
              <a:spLocks noChangeArrowheads="1"/>
            </p:cNvSpPr>
            <p:nvPr/>
          </p:nvSpPr>
          <p:spPr bwMode="auto">
            <a:xfrm>
              <a:off x="3487" y="3950"/>
              <a:ext cx="27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Cashier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6" name="Rectangle 32"/>
            <p:cNvSpPr>
              <a:spLocks noChangeArrowheads="1"/>
            </p:cNvSpPr>
            <p:nvPr/>
          </p:nvSpPr>
          <p:spPr bwMode="auto">
            <a:xfrm>
              <a:off x="3363" y="4086"/>
              <a:ext cx="520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7" name="Rectangle 33"/>
            <p:cNvSpPr>
              <a:spLocks noChangeArrowheads="1"/>
            </p:cNvSpPr>
            <p:nvPr/>
          </p:nvSpPr>
          <p:spPr bwMode="auto">
            <a:xfrm>
              <a:off x="1774" y="3908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8" name="Rectangle 34"/>
            <p:cNvSpPr>
              <a:spLocks noChangeArrowheads="1"/>
            </p:cNvSpPr>
            <p:nvPr/>
          </p:nvSpPr>
          <p:spPr bwMode="auto">
            <a:xfrm>
              <a:off x="1862" y="3950"/>
              <a:ext cx="34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Customer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9" name="Rectangle 35"/>
            <p:cNvSpPr>
              <a:spLocks noChangeArrowheads="1"/>
            </p:cNvSpPr>
            <p:nvPr/>
          </p:nvSpPr>
          <p:spPr bwMode="auto">
            <a:xfrm>
              <a:off x="1774" y="408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0" name="Rectangle 36"/>
            <p:cNvSpPr>
              <a:spLocks noChangeArrowheads="1"/>
            </p:cNvSpPr>
            <p:nvPr/>
          </p:nvSpPr>
          <p:spPr bwMode="auto">
            <a:xfrm>
              <a:off x="3706" y="3107"/>
              <a:ext cx="520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1" name="Rectangle 37"/>
            <p:cNvSpPr>
              <a:spLocks noChangeArrowheads="1"/>
            </p:cNvSpPr>
            <p:nvPr/>
          </p:nvSpPr>
          <p:spPr bwMode="auto">
            <a:xfrm>
              <a:off x="3811" y="3148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Manager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2" name="Rectangle 38"/>
            <p:cNvSpPr>
              <a:spLocks noChangeArrowheads="1"/>
            </p:cNvSpPr>
            <p:nvPr/>
          </p:nvSpPr>
          <p:spPr bwMode="auto">
            <a:xfrm>
              <a:off x="3706" y="3284"/>
              <a:ext cx="520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3" name="Rectangle 39"/>
            <p:cNvSpPr>
              <a:spLocks noChangeArrowheads="1"/>
            </p:cNvSpPr>
            <p:nvPr/>
          </p:nvSpPr>
          <p:spPr bwMode="auto">
            <a:xfrm>
              <a:off x="2553" y="1468"/>
              <a:ext cx="521" cy="26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4" name="Rectangle 40"/>
            <p:cNvSpPr>
              <a:spLocks noChangeArrowheads="1"/>
            </p:cNvSpPr>
            <p:nvPr/>
          </p:nvSpPr>
          <p:spPr bwMode="auto">
            <a:xfrm>
              <a:off x="2677" y="1507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Product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5" name="Rectangle 41"/>
            <p:cNvSpPr>
              <a:spLocks noChangeArrowheads="1"/>
            </p:cNvSpPr>
            <p:nvPr/>
          </p:nvSpPr>
          <p:spPr bwMode="auto">
            <a:xfrm>
              <a:off x="2679" y="1601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Catalog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2553" y="173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7" name="Rectangle 43"/>
            <p:cNvSpPr>
              <a:spLocks noChangeArrowheads="1"/>
            </p:cNvSpPr>
            <p:nvPr/>
          </p:nvSpPr>
          <p:spPr bwMode="auto">
            <a:xfrm>
              <a:off x="3700" y="1376"/>
              <a:ext cx="615" cy="26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auto">
            <a:xfrm>
              <a:off x="3870" y="1415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Product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9" name="Rectangle 45"/>
            <p:cNvSpPr>
              <a:spLocks noChangeArrowheads="1"/>
            </p:cNvSpPr>
            <p:nvPr/>
          </p:nvSpPr>
          <p:spPr bwMode="auto">
            <a:xfrm>
              <a:off x="3782" y="1509"/>
              <a:ext cx="45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Specification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0" name="Rectangle 46"/>
            <p:cNvSpPr>
              <a:spLocks noChangeArrowheads="1"/>
            </p:cNvSpPr>
            <p:nvPr/>
          </p:nvSpPr>
          <p:spPr bwMode="auto">
            <a:xfrm>
              <a:off x="3700" y="1643"/>
              <a:ext cx="615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3746" y="1683"/>
              <a:ext cx="3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description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2" name="Rectangle 48"/>
            <p:cNvSpPr>
              <a:spLocks noChangeArrowheads="1"/>
            </p:cNvSpPr>
            <p:nvPr/>
          </p:nvSpPr>
          <p:spPr bwMode="auto">
            <a:xfrm>
              <a:off x="3746" y="1777"/>
              <a:ext cx="17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price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3" name="Rectangle 49"/>
            <p:cNvSpPr>
              <a:spLocks noChangeArrowheads="1"/>
            </p:cNvSpPr>
            <p:nvPr/>
          </p:nvSpPr>
          <p:spPr bwMode="auto">
            <a:xfrm>
              <a:off x="3746" y="1872"/>
              <a:ext cx="1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UPC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4" name="Line 50"/>
            <p:cNvSpPr>
              <a:spLocks noChangeShapeType="1"/>
            </p:cNvSpPr>
            <p:nvPr/>
          </p:nvSpPr>
          <p:spPr bwMode="auto">
            <a:xfrm flipH="1">
              <a:off x="3074" y="2445"/>
              <a:ext cx="629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5" name="Rectangle 51"/>
            <p:cNvSpPr>
              <a:spLocks noChangeArrowheads="1"/>
            </p:cNvSpPr>
            <p:nvPr/>
          </p:nvSpPr>
          <p:spPr bwMode="auto">
            <a:xfrm>
              <a:off x="3268" y="2358"/>
              <a:ext cx="24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Stocks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6" name="Rectangle 52"/>
            <p:cNvSpPr>
              <a:spLocks noChangeArrowheads="1"/>
            </p:cNvSpPr>
            <p:nvPr/>
          </p:nvSpPr>
          <p:spPr bwMode="auto">
            <a:xfrm>
              <a:off x="3576" y="2451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7" name="Line 53"/>
            <p:cNvSpPr>
              <a:spLocks noChangeShapeType="1"/>
            </p:cNvSpPr>
            <p:nvPr/>
          </p:nvSpPr>
          <p:spPr bwMode="auto">
            <a:xfrm flipV="1">
              <a:off x="2814" y="2667"/>
              <a:ext cx="1" cy="347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8" name="Rectangle 54"/>
            <p:cNvSpPr>
              <a:spLocks noChangeArrowheads="1"/>
            </p:cNvSpPr>
            <p:nvPr/>
          </p:nvSpPr>
          <p:spPr bwMode="auto">
            <a:xfrm>
              <a:off x="2925" y="2752"/>
              <a:ext cx="27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Houses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2881" y="2884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0" name="Rectangle 56"/>
            <p:cNvSpPr>
              <a:spLocks noChangeArrowheads="1"/>
            </p:cNvSpPr>
            <p:nvPr/>
          </p:nvSpPr>
          <p:spPr bwMode="auto">
            <a:xfrm>
              <a:off x="2969" y="2868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4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1" name="Line 57"/>
            <p:cNvSpPr>
              <a:spLocks noChangeShapeType="1"/>
            </p:cNvSpPr>
            <p:nvPr/>
          </p:nvSpPr>
          <p:spPr bwMode="auto">
            <a:xfrm>
              <a:off x="2814" y="1913"/>
              <a:ext cx="1" cy="309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2" name="Rectangle 58"/>
            <p:cNvSpPr>
              <a:spLocks noChangeArrowheads="1"/>
            </p:cNvSpPr>
            <p:nvPr/>
          </p:nvSpPr>
          <p:spPr bwMode="auto">
            <a:xfrm>
              <a:off x="2914" y="2010"/>
              <a:ext cx="300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Used-by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3" name="Rectangle 59"/>
            <p:cNvSpPr>
              <a:spLocks noChangeArrowheads="1"/>
            </p:cNvSpPr>
            <p:nvPr/>
          </p:nvSpPr>
          <p:spPr bwMode="auto">
            <a:xfrm>
              <a:off x="2916" y="2095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4" name="Line 60"/>
            <p:cNvSpPr>
              <a:spLocks noChangeShapeType="1"/>
            </p:cNvSpPr>
            <p:nvPr/>
          </p:nvSpPr>
          <p:spPr bwMode="auto">
            <a:xfrm flipH="1">
              <a:off x="3074" y="1690"/>
              <a:ext cx="626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5" name="Rectangle 61"/>
            <p:cNvSpPr>
              <a:spLocks noChangeArrowheads="1"/>
            </p:cNvSpPr>
            <p:nvPr/>
          </p:nvSpPr>
          <p:spPr bwMode="auto">
            <a:xfrm>
              <a:off x="3231" y="1604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Contains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6" name="Rectangle 62"/>
            <p:cNvSpPr>
              <a:spLocks noChangeArrowheads="1"/>
            </p:cNvSpPr>
            <p:nvPr/>
          </p:nvSpPr>
          <p:spPr bwMode="auto">
            <a:xfrm>
              <a:off x="3548" y="1728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7" name="Rectangle 63"/>
            <p:cNvSpPr>
              <a:spLocks noChangeArrowheads="1"/>
            </p:cNvSpPr>
            <p:nvPr/>
          </p:nvSpPr>
          <p:spPr bwMode="auto">
            <a:xfrm>
              <a:off x="3637" y="1712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4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8" name="Line 64"/>
            <p:cNvSpPr>
              <a:spLocks noChangeShapeType="1"/>
            </p:cNvSpPr>
            <p:nvPr/>
          </p:nvSpPr>
          <p:spPr bwMode="auto">
            <a:xfrm flipV="1">
              <a:off x="4007" y="2006"/>
              <a:ext cx="1" cy="262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9" name="Rectangle 65"/>
            <p:cNvSpPr>
              <a:spLocks noChangeArrowheads="1"/>
            </p:cNvSpPr>
            <p:nvPr/>
          </p:nvSpPr>
          <p:spPr bwMode="auto">
            <a:xfrm>
              <a:off x="4094" y="2050"/>
              <a:ext cx="35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Describes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0" name="Rectangle 66"/>
            <p:cNvSpPr>
              <a:spLocks noChangeArrowheads="1"/>
            </p:cNvSpPr>
            <p:nvPr/>
          </p:nvSpPr>
          <p:spPr bwMode="auto">
            <a:xfrm>
              <a:off x="4043" y="2140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1" name="Line 67"/>
            <p:cNvSpPr>
              <a:spLocks noChangeShapeType="1"/>
            </p:cNvSpPr>
            <p:nvPr/>
          </p:nvSpPr>
          <p:spPr bwMode="auto">
            <a:xfrm flipH="1">
              <a:off x="1840" y="3419"/>
              <a:ext cx="713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2" name="Rectangle 68"/>
            <p:cNvSpPr>
              <a:spLocks noChangeArrowheads="1"/>
            </p:cNvSpPr>
            <p:nvPr/>
          </p:nvSpPr>
          <p:spPr bwMode="auto">
            <a:xfrm>
              <a:off x="1978" y="3333"/>
              <a:ext cx="44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Captured-on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3" name="Line 69"/>
            <p:cNvSpPr>
              <a:spLocks noChangeShapeType="1"/>
            </p:cNvSpPr>
            <p:nvPr/>
          </p:nvSpPr>
          <p:spPr bwMode="auto">
            <a:xfrm flipV="1">
              <a:off x="1579" y="2579"/>
              <a:ext cx="1" cy="435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4" name="Rectangle 70"/>
            <p:cNvSpPr>
              <a:spLocks noChangeArrowheads="1"/>
            </p:cNvSpPr>
            <p:nvPr/>
          </p:nvSpPr>
          <p:spPr bwMode="auto">
            <a:xfrm>
              <a:off x="1099" y="2756"/>
              <a:ext cx="45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Contained-in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5" name="Rectangle 71"/>
            <p:cNvSpPr>
              <a:spLocks noChangeArrowheads="1"/>
            </p:cNvSpPr>
            <p:nvPr/>
          </p:nvSpPr>
          <p:spPr bwMode="auto">
            <a:xfrm>
              <a:off x="1646" y="2620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6" name="Rectangle 72"/>
            <p:cNvSpPr>
              <a:spLocks noChangeArrowheads="1"/>
            </p:cNvSpPr>
            <p:nvPr/>
          </p:nvSpPr>
          <p:spPr bwMode="auto">
            <a:xfrm>
              <a:off x="1735" y="2604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4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1686" y="1293"/>
              <a:ext cx="2321" cy="841"/>
            </a:xfrm>
            <a:custGeom>
              <a:avLst/>
              <a:gdLst/>
              <a:ahLst/>
              <a:cxnLst>
                <a:cxn ang="0">
                  <a:pos x="2321" y="83"/>
                </a:cxn>
                <a:cxn ang="0">
                  <a:pos x="2321" y="0"/>
                </a:cxn>
                <a:cxn ang="0">
                  <a:pos x="0" y="0"/>
                </a:cxn>
                <a:cxn ang="0">
                  <a:pos x="0" y="841"/>
                </a:cxn>
              </a:cxnLst>
              <a:rect l="0" t="0" r="r" b="b"/>
              <a:pathLst>
                <a:path w="2321" h="841">
                  <a:moveTo>
                    <a:pt x="2321" y="83"/>
                  </a:moveTo>
                  <a:lnTo>
                    <a:pt x="2321" y="0"/>
                  </a:lnTo>
                  <a:lnTo>
                    <a:pt x="0" y="0"/>
                  </a:lnTo>
                  <a:lnTo>
                    <a:pt x="0" y="841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8" name="Rectangle 74"/>
            <p:cNvSpPr>
              <a:spLocks noChangeArrowheads="1"/>
            </p:cNvSpPr>
            <p:nvPr/>
          </p:nvSpPr>
          <p:spPr bwMode="auto">
            <a:xfrm>
              <a:off x="2615" y="1205"/>
              <a:ext cx="47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Described-by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9" name="Rectangle 75"/>
            <p:cNvSpPr>
              <a:spLocks noChangeArrowheads="1"/>
            </p:cNvSpPr>
            <p:nvPr/>
          </p:nvSpPr>
          <p:spPr bwMode="auto">
            <a:xfrm>
              <a:off x="1735" y="2008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1473" y="1071"/>
              <a:ext cx="3016" cy="1374"/>
            </a:xfrm>
            <a:custGeom>
              <a:avLst/>
              <a:gdLst/>
              <a:ahLst/>
              <a:cxnLst>
                <a:cxn ang="0">
                  <a:pos x="0" y="1063"/>
                </a:cxn>
                <a:cxn ang="0">
                  <a:pos x="0" y="0"/>
                </a:cxn>
                <a:cxn ang="0">
                  <a:pos x="3016" y="0"/>
                </a:cxn>
                <a:cxn ang="0">
                  <a:pos x="3016" y="1374"/>
                </a:cxn>
                <a:cxn ang="0">
                  <a:pos x="2839" y="1374"/>
                </a:cxn>
              </a:cxnLst>
              <a:rect l="0" t="0" r="r" b="b"/>
              <a:pathLst>
                <a:path w="3016" h="1374">
                  <a:moveTo>
                    <a:pt x="0" y="1063"/>
                  </a:moveTo>
                  <a:lnTo>
                    <a:pt x="0" y="0"/>
                  </a:lnTo>
                  <a:lnTo>
                    <a:pt x="3016" y="0"/>
                  </a:lnTo>
                  <a:lnTo>
                    <a:pt x="3016" y="1374"/>
                  </a:lnTo>
                  <a:lnTo>
                    <a:pt x="2839" y="1374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1" name="Rectangle 77"/>
            <p:cNvSpPr>
              <a:spLocks noChangeArrowheads="1"/>
            </p:cNvSpPr>
            <p:nvPr/>
          </p:nvSpPr>
          <p:spPr bwMode="auto">
            <a:xfrm>
              <a:off x="2702" y="984"/>
              <a:ext cx="5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Records-sale-of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2" name="Rectangle 78"/>
            <p:cNvSpPr>
              <a:spLocks noChangeArrowheads="1"/>
            </p:cNvSpPr>
            <p:nvPr/>
          </p:nvSpPr>
          <p:spPr bwMode="auto">
            <a:xfrm>
              <a:off x="1330" y="1998"/>
              <a:ext cx="13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0..1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3" name="Line 79"/>
            <p:cNvSpPr>
              <a:spLocks noChangeShapeType="1"/>
            </p:cNvSpPr>
            <p:nvPr/>
          </p:nvSpPr>
          <p:spPr bwMode="auto">
            <a:xfrm flipH="1">
              <a:off x="3074" y="3284"/>
              <a:ext cx="632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4" name="Rectangle 80"/>
            <p:cNvSpPr>
              <a:spLocks noChangeArrowheads="1"/>
            </p:cNvSpPr>
            <p:nvPr/>
          </p:nvSpPr>
          <p:spPr bwMode="auto">
            <a:xfrm>
              <a:off x="3208" y="3197"/>
              <a:ext cx="3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Started-by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5" name="Freeform 81"/>
            <p:cNvSpPr>
              <a:spLocks/>
            </p:cNvSpPr>
            <p:nvPr/>
          </p:nvSpPr>
          <p:spPr bwMode="auto">
            <a:xfrm>
              <a:off x="1137" y="3554"/>
              <a:ext cx="336" cy="354"/>
            </a:xfrm>
            <a:custGeom>
              <a:avLst/>
              <a:gdLst/>
              <a:ahLst/>
              <a:cxnLst>
                <a:cxn ang="0">
                  <a:pos x="0" y="354"/>
                </a:cxn>
                <a:cxn ang="0">
                  <a:pos x="0" y="177"/>
                </a:cxn>
                <a:cxn ang="0">
                  <a:pos x="336" y="177"/>
                </a:cxn>
                <a:cxn ang="0">
                  <a:pos x="336" y="0"/>
                </a:cxn>
              </a:cxnLst>
              <a:rect l="0" t="0" r="r" b="b"/>
              <a:pathLst>
                <a:path w="336" h="354">
                  <a:moveTo>
                    <a:pt x="0" y="354"/>
                  </a:moveTo>
                  <a:lnTo>
                    <a:pt x="0" y="177"/>
                  </a:lnTo>
                  <a:lnTo>
                    <a:pt x="336" y="177"/>
                  </a:lnTo>
                  <a:lnTo>
                    <a:pt x="336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6" name="Rectangle 82"/>
            <p:cNvSpPr>
              <a:spLocks noChangeArrowheads="1"/>
            </p:cNvSpPr>
            <p:nvPr/>
          </p:nvSpPr>
          <p:spPr bwMode="auto">
            <a:xfrm>
              <a:off x="1106" y="3646"/>
              <a:ext cx="27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Paid-by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7" name="Freeform 83"/>
            <p:cNvSpPr>
              <a:spLocks/>
            </p:cNvSpPr>
            <p:nvPr/>
          </p:nvSpPr>
          <p:spPr bwMode="auto">
            <a:xfrm>
              <a:off x="1686" y="3554"/>
              <a:ext cx="348" cy="354"/>
            </a:xfrm>
            <a:custGeom>
              <a:avLst/>
              <a:gdLst/>
              <a:ahLst/>
              <a:cxnLst>
                <a:cxn ang="0">
                  <a:pos x="348" y="354"/>
                </a:cxn>
                <a:cxn ang="0">
                  <a:pos x="348" y="177"/>
                </a:cxn>
                <a:cxn ang="0">
                  <a:pos x="0" y="177"/>
                </a:cxn>
                <a:cxn ang="0">
                  <a:pos x="0" y="0"/>
                </a:cxn>
              </a:cxnLst>
              <a:rect l="0" t="0" r="r" b="b"/>
              <a:pathLst>
                <a:path w="348" h="354">
                  <a:moveTo>
                    <a:pt x="348" y="354"/>
                  </a:moveTo>
                  <a:lnTo>
                    <a:pt x="348" y="177"/>
                  </a:lnTo>
                  <a:lnTo>
                    <a:pt x="0" y="177"/>
                  </a:lnTo>
                  <a:lnTo>
                    <a:pt x="0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8" name="Rectangle 84"/>
            <p:cNvSpPr>
              <a:spLocks noChangeArrowheads="1"/>
            </p:cNvSpPr>
            <p:nvPr/>
          </p:nvSpPr>
          <p:spPr bwMode="auto">
            <a:xfrm>
              <a:off x="1794" y="3629"/>
              <a:ext cx="39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Initiated-by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9" name="Freeform 85"/>
            <p:cNvSpPr>
              <a:spLocks/>
            </p:cNvSpPr>
            <p:nvPr/>
          </p:nvSpPr>
          <p:spPr bwMode="auto">
            <a:xfrm>
              <a:off x="1840" y="2556"/>
              <a:ext cx="713" cy="594"/>
            </a:xfrm>
            <a:custGeom>
              <a:avLst/>
              <a:gdLst/>
              <a:ahLst/>
              <a:cxnLst>
                <a:cxn ang="0">
                  <a:pos x="0" y="594"/>
                </a:cxn>
                <a:cxn ang="0">
                  <a:pos x="357" y="594"/>
                </a:cxn>
                <a:cxn ang="0">
                  <a:pos x="357" y="0"/>
                </a:cxn>
                <a:cxn ang="0">
                  <a:pos x="713" y="0"/>
                </a:cxn>
              </a:cxnLst>
              <a:rect l="0" t="0" r="r" b="b"/>
              <a:pathLst>
                <a:path w="713" h="594">
                  <a:moveTo>
                    <a:pt x="0" y="594"/>
                  </a:moveTo>
                  <a:lnTo>
                    <a:pt x="357" y="594"/>
                  </a:lnTo>
                  <a:lnTo>
                    <a:pt x="357" y="0"/>
                  </a:lnTo>
                  <a:lnTo>
                    <a:pt x="713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0" name="Rectangle 86"/>
            <p:cNvSpPr>
              <a:spLocks noChangeArrowheads="1"/>
            </p:cNvSpPr>
            <p:nvPr/>
          </p:nvSpPr>
          <p:spPr bwMode="auto">
            <a:xfrm>
              <a:off x="2328" y="2706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Logs-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1" name="Rectangle 87"/>
            <p:cNvSpPr>
              <a:spLocks noChangeArrowheads="1"/>
            </p:cNvSpPr>
            <p:nvPr/>
          </p:nvSpPr>
          <p:spPr bwMode="auto">
            <a:xfrm>
              <a:off x="2244" y="2801"/>
              <a:ext cx="3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completed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3" name="Rectangle 89"/>
            <p:cNvSpPr>
              <a:spLocks noChangeArrowheads="1"/>
            </p:cNvSpPr>
            <p:nvPr/>
          </p:nvSpPr>
          <p:spPr bwMode="auto">
            <a:xfrm>
              <a:off x="1868" y="3000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4" name="Freeform 90"/>
            <p:cNvSpPr>
              <a:spLocks/>
            </p:cNvSpPr>
            <p:nvPr/>
          </p:nvSpPr>
          <p:spPr bwMode="auto">
            <a:xfrm>
              <a:off x="2814" y="3554"/>
              <a:ext cx="808" cy="3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"/>
                </a:cxn>
                <a:cxn ang="0">
                  <a:pos x="808" y="177"/>
                </a:cxn>
                <a:cxn ang="0">
                  <a:pos x="808" y="354"/>
                </a:cxn>
              </a:cxnLst>
              <a:rect l="0" t="0" r="r" b="b"/>
              <a:pathLst>
                <a:path w="808" h="354">
                  <a:moveTo>
                    <a:pt x="0" y="0"/>
                  </a:moveTo>
                  <a:lnTo>
                    <a:pt x="0" y="177"/>
                  </a:lnTo>
                  <a:lnTo>
                    <a:pt x="808" y="177"/>
                  </a:lnTo>
                  <a:lnTo>
                    <a:pt x="808" y="354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5" name="Rectangle 91"/>
            <p:cNvSpPr>
              <a:spLocks noChangeArrowheads="1"/>
            </p:cNvSpPr>
            <p:nvPr/>
          </p:nvSpPr>
          <p:spPr bwMode="auto">
            <a:xfrm>
              <a:off x="2876" y="364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3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6" name="Rectangle 92"/>
            <p:cNvSpPr>
              <a:spLocks noChangeArrowheads="1"/>
            </p:cNvSpPr>
            <p:nvPr/>
          </p:nvSpPr>
          <p:spPr bwMode="auto">
            <a:xfrm>
              <a:off x="2920" y="3645"/>
              <a:ext cx="65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Records-sales-on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7" name="Rectangle 93"/>
            <p:cNvSpPr>
              <a:spLocks noChangeArrowheads="1"/>
            </p:cNvSpPr>
            <p:nvPr/>
          </p:nvSpPr>
          <p:spPr bwMode="auto">
            <a:xfrm>
              <a:off x="3114" y="169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8" name="Rectangle 94"/>
            <p:cNvSpPr>
              <a:spLocks noChangeArrowheads="1"/>
            </p:cNvSpPr>
            <p:nvPr/>
          </p:nvSpPr>
          <p:spPr bwMode="auto">
            <a:xfrm>
              <a:off x="2449" y="2453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9" name="Rectangle 95"/>
            <p:cNvSpPr>
              <a:spLocks noChangeArrowheads="1"/>
            </p:cNvSpPr>
            <p:nvPr/>
          </p:nvSpPr>
          <p:spPr bwMode="auto">
            <a:xfrm>
              <a:off x="2845" y="270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0" name="Rectangle 96"/>
            <p:cNvSpPr>
              <a:spLocks noChangeArrowheads="1"/>
            </p:cNvSpPr>
            <p:nvPr/>
          </p:nvSpPr>
          <p:spPr bwMode="auto">
            <a:xfrm>
              <a:off x="3114" y="2453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1" name="Rectangle 97"/>
            <p:cNvSpPr>
              <a:spLocks noChangeArrowheads="1"/>
            </p:cNvSpPr>
            <p:nvPr/>
          </p:nvSpPr>
          <p:spPr bwMode="auto">
            <a:xfrm>
              <a:off x="4049" y="1246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2" name="Rectangle 98"/>
            <p:cNvSpPr>
              <a:spLocks noChangeArrowheads="1"/>
            </p:cNvSpPr>
            <p:nvPr/>
          </p:nvSpPr>
          <p:spPr bwMode="auto">
            <a:xfrm>
              <a:off x="4355" y="244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3" name="Rectangle 99"/>
            <p:cNvSpPr>
              <a:spLocks noChangeArrowheads="1"/>
            </p:cNvSpPr>
            <p:nvPr/>
          </p:nvSpPr>
          <p:spPr bwMode="auto">
            <a:xfrm>
              <a:off x="3601" y="328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4" name="Rectangle 100"/>
            <p:cNvSpPr>
              <a:spLocks noChangeArrowheads="1"/>
            </p:cNvSpPr>
            <p:nvPr/>
          </p:nvSpPr>
          <p:spPr bwMode="auto">
            <a:xfrm>
              <a:off x="3114" y="3304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5" name="Rectangle 101"/>
            <p:cNvSpPr>
              <a:spLocks noChangeArrowheads="1"/>
            </p:cNvSpPr>
            <p:nvPr/>
          </p:nvSpPr>
          <p:spPr bwMode="auto">
            <a:xfrm>
              <a:off x="3654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6" name="Rectangle 102"/>
            <p:cNvSpPr>
              <a:spLocks noChangeArrowheads="1"/>
            </p:cNvSpPr>
            <p:nvPr/>
          </p:nvSpPr>
          <p:spPr bwMode="auto">
            <a:xfrm>
              <a:off x="2739" y="359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7" name="Rectangle 103"/>
            <p:cNvSpPr>
              <a:spLocks noChangeArrowheads="1"/>
            </p:cNvSpPr>
            <p:nvPr/>
          </p:nvSpPr>
          <p:spPr bwMode="auto">
            <a:xfrm>
              <a:off x="2066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8" name="Rectangle 104"/>
            <p:cNvSpPr>
              <a:spLocks noChangeArrowheads="1"/>
            </p:cNvSpPr>
            <p:nvPr/>
          </p:nvSpPr>
          <p:spPr bwMode="auto">
            <a:xfrm>
              <a:off x="1741" y="355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9" name="Rectangle 105"/>
            <p:cNvSpPr>
              <a:spLocks noChangeArrowheads="1"/>
            </p:cNvSpPr>
            <p:nvPr/>
          </p:nvSpPr>
          <p:spPr bwMode="auto">
            <a:xfrm>
              <a:off x="1061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0" name="Rectangle 106"/>
            <p:cNvSpPr>
              <a:spLocks noChangeArrowheads="1"/>
            </p:cNvSpPr>
            <p:nvPr/>
          </p:nvSpPr>
          <p:spPr bwMode="auto">
            <a:xfrm>
              <a:off x="1503" y="359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1" name="Rectangle 107"/>
            <p:cNvSpPr>
              <a:spLocks noChangeArrowheads="1"/>
            </p:cNvSpPr>
            <p:nvPr/>
          </p:nvSpPr>
          <p:spPr bwMode="auto">
            <a:xfrm>
              <a:off x="1611" y="2886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2" name="Rectangle 108"/>
            <p:cNvSpPr>
              <a:spLocks noChangeArrowheads="1"/>
            </p:cNvSpPr>
            <p:nvPr/>
          </p:nvSpPr>
          <p:spPr bwMode="auto">
            <a:xfrm>
              <a:off x="1873" y="343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3" name="Rectangle 109"/>
            <p:cNvSpPr>
              <a:spLocks noChangeArrowheads="1"/>
            </p:cNvSpPr>
            <p:nvPr/>
          </p:nvSpPr>
          <p:spPr bwMode="auto">
            <a:xfrm>
              <a:off x="2449" y="343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4" name="Rectangle 110"/>
            <p:cNvSpPr>
              <a:spLocks noChangeArrowheads="1"/>
            </p:cNvSpPr>
            <p:nvPr/>
          </p:nvSpPr>
          <p:spPr bwMode="auto">
            <a:xfrm>
              <a:off x="2739" y="191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466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478DCEA1-8D81-2A8C-2F6C-07447452B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6AE0216F-BA1E-4A45-8E9D-B4D25FCE8E65}" type="slidenum">
              <a:rPr lang="de-DE" altLang="en-US" sz="1000" smtClean="0"/>
              <a:pPr/>
              <a:t>23</a:t>
            </a:fld>
            <a:endParaRPr lang="de-DE" altLang="en-US" sz="10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14BA18C-DFA9-AA1E-9F65-960C29EED2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Expert – example…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0414C0A9-AF55-9768-E1D4-53168E5427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dirty="0"/>
              <a:t>In a point-of-sale terminal application, some class needs to know the grand total of a sale.</a:t>
            </a:r>
          </a:p>
          <a:p>
            <a:pPr marL="342900" indent="-342900"/>
            <a:r>
              <a:rPr lang="en-US" altLang="en-US" dirty="0"/>
              <a:t>By </a:t>
            </a:r>
            <a:r>
              <a:rPr lang="en-US" altLang="en-US" u="sng" dirty="0">
                <a:solidFill>
                  <a:srgbClr val="FF0000"/>
                </a:solidFill>
              </a:rPr>
              <a:t>Expert</a:t>
            </a:r>
            <a:r>
              <a:rPr lang="en-US" altLang="en-US" dirty="0"/>
              <a:t>, the class that has the information needed to determine total should have that responsibility.</a:t>
            </a:r>
          </a:p>
        </p:txBody>
      </p:sp>
      <p:pic>
        <p:nvPicPr>
          <p:cNvPr id="14341" name="Picture 4">
            <a:extLst>
              <a:ext uri="{FF2B5EF4-FFF2-40B4-BE49-F238E27FC236}">
                <a16:creationId xmlns:a16="http://schemas.microsoft.com/office/drawing/2014/main" id="{F4070EC4-DB32-F3B0-DB7E-0FFF2400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3733800"/>
            <a:ext cx="3190875" cy="2343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342" name="TextBox 5">
            <a:extLst>
              <a:ext uri="{FF2B5EF4-FFF2-40B4-BE49-F238E27FC236}">
                <a16:creationId xmlns:a16="http://schemas.microsoft.com/office/drawing/2014/main" id="{6A5B683C-8073-5FD0-FB90-061F41883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75" y="5121276"/>
            <a:ext cx="2423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000">
                <a:solidFill>
                  <a:srgbClr val="080808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95C609D9-56A8-860B-3221-910941DA0C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CD403FA8-0814-462B-9830-EA67C99E27C6}" type="slidenum">
              <a:rPr lang="de-DE" altLang="en-US" sz="1000"/>
              <a:pPr/>
              <a:t>24</a:t>
            </a:fld>
            <a:endParaRPr lang="de-DE" altLang="en-US" sz="10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47F36878-38A2-66EC-5676-A382542CA3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…Expert – example…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32D56D33-AAC8-0291-EFD7-3A3CFABDA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/>
              <a:t>What info is needed?</a:t>
            </a:r>
          </a:p>
          <a:p>
            <a:pPr marL="742950" lvl="1" indent="-285750"/>
            <a:r>
              <a:rPr lang="en-US" altLang="en-US" sz="2800"/>
              <a:t>Needs to know about all </a:t>
            </a:r>
            <a:r>
              <a:rPr lang="en-US" altLang="en-US" sz="2800" i="1"/>
              <a:t>SaleLineItem</a:t>
            </a:r>
            <a:r>
              <a:rPr lang="en-US" altLang="en-US" sz="2800"/>
              <a:t> instances and the sum of their subtotals.</a:t>
            </a:r>
          </a:p>
          <a:p>
            <a:pPr marL="742950" lvl="1" indent="-285750"/>
            <a:r>
              <a:rPr lang="en-US" altLang="en-US" sz="2800"/>
              <a:t>Only </a:t>
            </a:r>
            <a:r>
              <a:rPr lang="en-US" altLang="en-US" sz="2800" i="1"/>
              <a:t>Sale</a:t>
            </a:r>
            <a:r>
              <a:rPr lang="en-US" altLang="en-US" sz="2800"/>
              <a:t> knows this, so has responsibility.</a:t>
            </a:r>
          </a:p>
        </p:txBody>
      </p:sp>
      <p:pic>
        <p:nvPicPr>
          <p:cNvPr id="15365" name="Picture 4">
            <a:extLst>
              <a:ext uri="{FF2B5EF4-FFF2-40B4-BE49-F238E27FC236}">
                <a16:creationId xmlns:a16="http://schemas.microsoft.com/office/drawing/2014/main" id="{59772E86-AAE3-B592-25DA-2E0EC83EA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4114801"/>
            <a:ext cx="5356225" cy="10652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4BDBB44B-2806-535B-50FF-544290A21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1E4FA40F-6AA1-4187-8275-7AC78DEC4D2B}" type="slidenum">
              <a:rPr lang="de-DE" altLang="en-US" sz="1000"/>
              <a:pPr/>
              <a:t>25</a:t>
            </a:fld>
            <a:endParaRPr lang="de-DE" altLang="en-US" sz="10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AFA642B2-DFA9-5BA9-A346-93731F59F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…Expert – example…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ABC1A99A-D8FE-18A4-C562-831FCB7035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3822" y="1905000"/>
            <a:ext cx="11401778" cy="4114800"/>
          </a:xfrm>
        </p:spPr>
        <p:txBody>
          <a:bodyPr/>
          <a:lstStyle/>
          <a:p>
            <a:pPr marL="342900" indent="-342900"/>
            <a:r>
              <a:rPr lang="en-US" altLang="en-US" dirty="0"/>
              <a:t>But what is responsible for subtotal?</a:t>
            </a:r>
          </a:p>
          <a:p>
            <a:pPr marL="342900" indent="-342900"/>
            <a:r>
              <a:rPr lang="en-US" altLang="en-US" dirty="0"/>
              <a:t>Need </a:t>
            </a:r>
            <a:r>
              <a:rPr lang="en-US" altLang="en-US" i="1" dirty="0" err="1"/>
              <a:t>SalesLineItem.quantity</a:t>
            </a:r>
            <a:r>
              <a:rPr lang="en-US" altLang="en-US" dirty="0"/>
              <a:t> and </a:t>
            </a:r>
            <a:r>
              <a:rPr lang="en-US" altLang="en-US" i="1" dirty="0" err="1"/>
              <a:t>ProductSpecification.price</a:t>
            </a:r>
            <a:r>
              <a:rPr lang="en-US" altLang="en-US" i="1" dirty="0"/>
              <a:t>, </a:t>
            </a:r>
            <a:r>
              <a:rPr lang="en-US" altLang="en-US" dirty="0"/>
              <a:t>so </a:t>
            </a:r>
            <a:r>
              <a:rPr lang="en-US" altLang="en-US" i="1" dirty="0" err="1"/>
              <a:t>SalesLineItem</a:t>
            </a:r>
            <a:r>
              <a:rPr lang="en-US" altLang="en-US" dirty="0"/>
              <a:t> is responsible.</a:t>
            </a:r>
          </a:p>
        </p:txBody>
      </p:sp>
      <p:grpSp>
        <p:nvGrpSpPr>
          <p:cNvPr id="16389" name="Group 7">
            <a:extLst>
              <a:ext uri="{FF2B5EF4-FFF2-40B4-BE49-F238E27FC236}">
                <a16:creationId xmlns:a16="http://schemas.microsoft.com/office/drawing/2014/main" id="{247EE9B9-5AF9-20D8-B093-6C2B8AAA5D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57575" y="3351213"/>
            <a:ext cx="5437188" cy="2603500"/>
            <a:chOff x="1261" y="1967"/>
            <a:chExt cx="3425" cy="1640"/>
          </a:xfrm>
        </p:grpSpPr>
        <p:sp>
          <p:nvSpPr>
            <p:cNvPr id="16390" name="AutoShape 6">
              <a:extLst>
                <a:ext uri="{FF2B5EF4-FFF2-40B4-BE49-F238E27FC236}">
                  <a16:creationId xmlns:a16="http://schemas.microsoft.com/office/drawing/2014/main" id="{F33670D9-E55D-AFC4-027C-BC794AF2E7A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89" y="1967"/>
              <a:ext cx="3397" cy="1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91" name="Rectangle 8">
              <a:extLst>
                <a:ext uri="{FF2B5EF4-FFF2-40B4-BE49-F238E27FC236}">
                  <a16:creationId xmlns:a16="http://schemas.microsoft.com/office/drawing/2014/main" id="{7F00D9E4-5D7E-8BDF-C3A3-A29E47241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256"/>
              <a:ext cx="657" cy="17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92" name="Rectangle 9">
              <a:extLst>
                <a:ext uri="{FF2B5EF4-FFF2-40B4-BE49-F238E27FC236}">
                  <a16:creationId xmlns:a16="http://schemas.microsoft.com/office/drawing/2014/main" id="{42E6348B-C3AC-C702-9B05-286B49DB1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2286"/>
              <a:ext cx="1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Sale</a:t>
              </a:r>
              <a:endParaRPr lang="en-US" altLang="en-US"/>
            </a:p>
          </p:txBody>
        </p:sp>
        <p:sp>
          <p:nvSpPr>
            <p:cNvPr id="16393" name="Rectangle 10">
              <a:extLst>
                <a:ext uri="{FF2B5EF4-FFF2-40B4-BE49-F238E27FC236}">
                  <a16:creationId xmlns:a16="http://schemas.microsoft.com/office/drawing/2014/main" id="{80022044-D7F2-121D-C5FF-987034C24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435"/>
              <a:ext cx="657" cy="26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94" name="Rectangle 11">
              <a:extLst>
                <a:ext uri="{FF2B5EF4-FFF2-40B4-BE49-F238E27FC236}">
                  <a16:creationId xmlns:a16="http://schemas.microsoft.com/office/drawing/2014/main" id="{14B1DFF9-CDA7-586C-8AE3-498F5D4A7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" y="2465"/>
              <a:ext cx="15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date</a:t>
              </a:r>
              <a:endParaRPr lang="en-US" altLang="en-US"/>
            </a:p>
          </p:txBody>
        </p:sp>
        <p:sp>
          <p:nvSpPr>
            <p:cNvPr id="16395" name="Rectangle 12">
              <a:extLst>
                <a:ext uri="{FF2B5EF4-FFF2-40B4-BE49-F238E27FC236}">
                  <a16:creationId xmlns:a16="http://schemas.microsoft.com/office/drawing/2014/main" id="{3B7FB3BC-C7AB-2C72-D925-B3D5883E5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" y="2555"/>
              <a:ext cx="15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time</a:t>
              </a:r>
              <a:endParaRPr lang="en-US" altLang="en-US"/>
            </a:p>
          </p:txBody>
        </p:sp>
        <p:sp>
          <p:nvSpPr>
            <p:cNvPr id="16396" name="Rectangle 13">
              <a:extLst>
                <a:ext uri="{FF2B5EF4-FFF2-40B4-BE49-F238E27FC236}">
                  <a16:creationId xmlns:a16="http://schemas.microsoft.com/office/drawing/2014/main" id="{7B0C0D4D-BD21-0C35-837B-E0F3ED0D3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04"/>
              <a:ext cx="657" cy="17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97" name="Rectangle 14">
              <a:extLst>
                <a:ext uri="{FF2B5EF4-FFF2-40B4-BE49-F238E27FC236}">
                  <a16:creationId xmlns:a16="http://schemas.microsoft.com/office/drawing/2014/main" id="{44921FE5-5974-C70D-DEFA-305C38FFB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" y="2734"/>
              <a:ext cx="2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total()</a:t>
              </a:r>
              <a:endParaRPr lang="en-US" altLang="en-US"/>
            </a:p>
          </p:txBody>
        </p:sp>
        <p:sp>
          <p:nvSpPr>
            <p:cNvPr id="16398" name="Rectangle 15">
              <a:extLst>
                <a:ext uri="{FF2B5EF4-FFF2-40B4-BE49-F238E27FC236}">
                  <a16:creationId xmlns:a16="http://schemas.microsoft.com/office/drawing/2014/main" id="{96A45E49-4D0C-54CA-DEF3-AB72C37E5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7" y="2256"/>
              <a:ext cx="717" cy="224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99" name="Line 16">
              <a:extLst>
                <a:ext uri="{FF2B5EF4-FFF2-40B4-BE49-F238E27FC236}">
                  <a16:creationId xmlns:a16="http://schemas.microsoft.com/office/drawing/2014/main" id="{7C7A3477-E6E4-1976-2CD1-148AE0336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6" y="2398"/>
              <a:ext cx="179" cy="1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Rectangle 17">
              <a:extLst>
                <a:ext uri="{FF2B5EF4-FFF2-40B4-BE49-F238E27FC236}">
                  <a16:creationId xmlns:a16="http://schemas.microsoft.com/office/drawing/2014/main" id="{4B872DA6-FD59-60DD-874B-01E6D619E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281"/>
              <a:ext cx="24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:Sale</a:t>
              </a:r>
              <a:endParaRPr lang="en-US" altLang="en-US" dirty="0"/>
            </a:p>
          </p:txBody>
        </p:sp>
        <p:sp>
          <p:nvSpPr>
            <p:cNvPr id="16401" name="Line 18">
              <a:extLst>
                <a:ext uri="{FF2B5EF4-FFF2-40B4-BE49-F238E27FC236}">
                  <a16:creationId xmlns:a16="http://schemas.microsoft.com/office/drawing/2014/main" id="{59598BB3-C5CE-EC19-65A6-E42C6B94F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1" y="2368"/>
              <a:ext cx="866" cy="1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Rectangle 19">
              <a:extLst>
                <a:ext uri="{FF2B5EF4-FFF2-40B4-BE49-F238E27FC236}">
                  <a16:creationId xmlns:a16="http://schemas.microsoft.com/office/drawing/2014/main" id="{2A6505C0-2C1D-E326-9A76-C1BAB405A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" y="2110"/>
              <a:ext cx="41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t := total()</a:t>
              </a:r>
              <a:endParaRPr lang="en-US" altLang="en-US" dirty="0"/>
            </a:p>
          </p:txBody>
        </p:sp>
        <p:sp>
          <p:nvSpPr>
            <p:cNvPr id="16403" name="Rectangle 20">
              <a:extLst>
                <a:ext uri="{FF2B5EF4-FFF2-40B4-BE49-F238E27FC236}">
                  <a16:creationId xmlns:a16="http://schemas.microsoft.com/office/drawing/2014/main" id="{3762DBDA-F167-5453-18EB-7CE39CF6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" y="2769"/>
              <a:ext cx="716" cy="223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4" name="Line 21">
              <a:extLst>
                <a:ext uri="{FF2B5EF4-FFF2-40B4-BE49-F238E27FC236}">
                  <a16:creationId xmlns:a16="http://schemas.microsoft.com/office/drawing/2014/main" id="{2B842106-43C6-808D-3774-23D89F9AC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0" y="3047"/>
              <a:ext cx="492" cy="1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5" name="Rectangle 22">
              <a:extLst>
                <a:ext uri="{FF2B5EF4-FFF2-40B4-BE49-F238E27FC236}">
                  <a16:creationId xmlns:a16="http://schemas.microsoft.com/office/drawing/2014/main" id="{CB68B00C-9253-0C7E-8056-A9881AB3F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2958"/>
              <a:ext cx="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6" name="Rectangle 26">
              <a:extLst>
                <a:ext uri="{FF2B5EF4-FFF2-40B4-BE49-F238E27FC236}">
                  <a16:creationId xmlns:a16="http://schemas.microsoft.com/office/drawing/2014/main" id="{778F1F73-AF67-F7AA-E80A-E1C58A91C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3062"/>
              <a:ext cx="657" cy="17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7" name="Rectangle 27">
              <a:extLst>
                <a:ext uri="{FF2B5EF4-FFF2-40B4-BE49-F238E27FC236}">
                  <a16:creationId xmlns:a16="http://schemas.microsoft.com/office/drawing/2014/main" id="{33C6FE32-7589-79D9-4D73-846389D01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" y="3092"/>
              <a:ext cx="50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SalesLineItem</a:t>
              </a:r>
              <a:endParaRPr lang="en-US" altLang="en-US"/>
            </a:p>
          </p:txBody>
        </p:sp>
        <p:sp>
          <p:nvSpPr>
            <p:cNvPr id="16408" name="Rectangle 28">
              <a:extLst>
                <a:ext uri="{FF2B5EF4-FFF2-40B4-BE49-F238E27FC236}">
                  <a16:creationId xmlns:a16="http://schemas.microsoft.com/office/drawing/2014/main" id="{59EEC7D0-C8F0-9484-A86C-2A927E650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3241"/>
              <a:ext cx="657" cy="180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9" name="Rectangle 29">
              <a:extLst>
                <a:ext uri="{FF2B5EF4-FFF2-40B4-BE49-F238E27FC236}">
                  <a16:creationId xmlns:a16="http://schemas.microsoft.com/office/drawing/2014/main" id="{A641BDC9-96A8-A452-5728-1B37A56F4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" y="3271"/>
              <a:ext cx="28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quantity</a:t>
              </a:r>
              <a:endParaRPr lang="en-US" altLang="en-US"/>
            </a:p>
          </p:txBody>
        </p:sp>
        <p:sp>
          <p:nvSpPr>
            <p:cNvPr id="16410" name="Rectangle 30">
              <a:extLst>
                <a:ext uri="{FF2B5EF4-FFF2-40B4-BE49-F238E27FC236}">
                  <a16:creationId xmlns:a16="http://schemas.microsoft.com/office/drawing/2014/main" id="{123AF2A8-F1F2-B0D0-E04B-DDFEE83EC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3421"/>
              <a:ext cx="657" cy="17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11" name="Rectangle 31">
              <a:extLst>
                <a:ext uri="{FF2B5EF4-FFF2-40B4-BE49-F238E27FC236}">
                  <a16:creationId xmlns:a16="http://schemas.microsoft.com/office/drawing/2014/main" id="{86E0E1FF-DE9D-3F32-DB1C-7B3855753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" y="3450"/>
              <a:ext cx="33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subtotal()</a:t>
              </a:r>
              <a:endParaRPr lang="en-US" altLang="en-US"/>
            </a:p>
          </p:txBody>
        </p:sp>
        <p:sp>
          <p:nvSpPr>
            <p:cNvPr id="16412" name="Line 34">
              <a:extLst>
                <a:ext uri="{FF2B5EF4-FFF2-40B4-BE49-F238E27FC236}">
                  <a16:creationId xmlns:a16="http://schemas.microsoft.com/office/drawing/2014/main" id="{4EDEA0C6-7A21-426E-A833-DB68F381F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2" y="3510"/>
              <a:ext cx="604" cy="1"/>
            </a:xfrm>
            <a:prstGeom prst="line">
              <a:avLst/>
            </a:prstGeom>
            <a:noFill/>
            <a:ln w="7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Freeform 35">
              <a:extLst>
                <a:ext uri="{FF2B5EF4-FFF2-40B4-BE49-F238E27FC236}">
                  <a16:creationId xmlns:a16="http://schemas.microsoft.com/office/drawing/2014/main" id="{6F67D659-A531-E2B9-DE11-E400BB144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6" y="3488"/>
              <a:ext cx="45" cy="44"/>
            </a:xfrm>
            <a:custGeom>
              <a:avLst/>
              <a:gdLst>
                <a:gd name="T0" fmla="*/ 0 w 45"/>
                <a:gd name="T1" fmla="*/ 22 h 44"/>
                <a:gd name="T2" fmla="*/ 0 w 45"/>
                <a:gd name="T3" fmla="*/ 30 h 44"/>
                <a:gd name="T4" fmla="*/ 8 w 45"/>
                <a:gd name="T5" fmla="*/ 30 h 44"/>
                <a:gd name="T6" fmla="*/ 8 w 45"/>
                <a:gd name="T7" fmla="*/ 37 h 44"/>
                <a:gd name="T8" fmla="*/ 15 w 45"/>
                <a:gd name="T9" fmla="*/ 37 h 44"/>
                <a:gd name="T10" fmla="*/ 23 w 45"/>
                <a:gd name="T11" fmla="*/ 44 h 44"/>
                <a:gd name="T12" fmla="*/ 23 w 45"/>
                <a:gd name="T13" fmla="*/ 44 h 44"/>
                <a:gd name="T14" fmla="*/ 30 w 45"/>
                <a:gd name="T15" fmla="*/ 37 h 44"/>
                <a:gd name="T16" fmla="*/ 38 w 45"/>
                <a:gd name="T17" fmla="*/ 37 h 44"/>
                <a:gd name="T18" fmla="*/ 38 w 45"/>
                <a:gd name="T19" fmla="*/ 30 h 44"/>
                <a:gd name="T20" fmla="*/ 45 w 45"/>
                <a:gd name="T21" fmla="*/ 30 h 44"/>
                <a:gd name="T22" fmla="*/ 45 w 45"/>
                <a:gd name="T23" fmla="*/ 22 h 44"/>
                <a:gd name="T24" fmla="*/ 45 w 45"/>
                <a:gd name="T25" fmla="*/ 15 h 44"/>
                <a:gd name="T26" fmla="*/ 38 w 45"/>
                <a:gd name="T27" fmla="*/ 7 h 44"/>
                <a:gd name="T28" fmla="*/ 38 w 45"/>
                <a:gd name="T29" fmla="*/ 7 h 44"/>
                <a:gd name="T30" fmla="*/ 30 w 45"/>
                <a:gd name="T31" fmla="*/ 0 h 44"/>
                <a:gd name="T32" fmla="*/ 23 w 45"/>
                <a:gd name="T33" fmla="*/ 0 h 44"/>
                <a:gd name="T34" fmla="*/ 23 w 45"/>
                <a:gd name="T35" fmla="*/ 0 h 44"/>
                <a:gd name="T36" fmla="*/ 15 w 45"/>
                <a:gd name="T37" fmla="*/ 0 h 44"/>
                <a:gd name="T38" fmla="*/ 8 w 45"/>
                <a:gd name="T39" fmla="*/ 7 h 44"/>
                <a:gd name="T40" fmla="*/ 8 w 45"/>
                <a:gd name="T41" fmla="*/ 7 h 44"/>
                <a:gd name="T42" fmla="*/ 0 w 45"/>
                <a:gd name="T43" fmla="*/ 15 h 44"/>
                <a:gd name="T44" fmla="*/ 0 w 45"/>
                <a:gd name="T45" fmla="*/ 22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5"/>
                <a:gd name="T70" fmla="*/ 0 h 44"/>
                <a:gd name="T71" fmla="*/ 45 w 45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5" h="44">
                  <a:moveTo>
                    <a:pt x="0" y="22"/>
                  </a:moveTo>
                  <a:lnTo>
                    <a:pt x="0" y="30"/>
                  </a:lnTo>
                  <a:lnTo>
                    <a:pt x="8" y="30"/>
                  </a:lnTo>
                  <a:lnTo>
                    <a:pt x="8" y="37"/>
                  </a:lnTo>
                  <a:lnTo>
                    <a:pt x="15" y="37"/>
                  </a:lnTo>
                  <a:lnTo>
                    <a:pt x="23" y="44"/>
                  </a:lnTo>
                  <a:lnTo>
                    <a:pt x="30" y="37"/>
                  </a:lnTo>
                  <a:lnTo>
                    <a:pt x="38" y="37"/>
                  </a:lnTo>
                  <a:lnTo>
                    <a:pt x="38" y="30"/>
                  </a:lnTo>
                  <a:lnTo>
                    <a:pt x="45" y="30"/>
                  </a:lnTo>
                  <a:lnTo>
                    <a:pt x="45" y="22"/>
                  </a:lnTo>
                  <a:lnTo>
                    <a:pt x="45" y="15"/>
                  </a:lnTo>
                  <a:lnTo>
                    <a:pt x="38" y="7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8" y="7"/>
                  </a:lnTo>
                  <a:lnTo>
                    <a:pt x="0" y="15"/>
                  </a:lnTo>
                  <a:lnTo>
                    <a:pt x="0" y="22"/>
                  </a:lnTo>
                </a:path>
              </a:pathLst>
            </a:cu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14" name="Rectangle 36">
              <a:extLst>
                <a:ext uri="{FF2B5EF4-FFF2-40B4-BE49-F238E27FC236}">
                  <a16:creationId xmlns:a16="http://schemas.microsoft.com/office/drawing/2014/main" id="{989818FA-A456-1307-C48F-817CE117D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" y="3406"/>
              <a:ext cx="806" cy="201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15" name="Rectangle 37">
              <a:extLst>
                <a:ext uri="{FF2B5EF4-FFF2-40B4-BE49-F238E27FC236}">
                  <a16:creationId xmlns:a16="http://schemas.microsoft.com/office/drawing/2014/main" id="{738F732D-B175-7D2B-8D6B-9525B8F7E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2" y="3436"/>
              <a:ext cx="45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New method</a:t>
              </a:r>
              <a:endParaRPr lang="en-US" altLang="en-US"/>
            </a:p>
          </p:txBody>
        </p:sp>
        <p:sp>
          <p:nvSpPr>
            <p:cNvPr id="16416" name="Freeform 38">
              <a:extLst>
                <a:ext uri="{FF2B5EF4-FFF2-40B4-BE49-F238E27FC236}">
                  <a16:creationId xmlns:a16="http://schemas.microsoft.com/office/drawing/2014/main" id="{C2E7812C-1DB1-CE4B-9635-3B8F27EDC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" y="3406"/>
              <a:ext cx="75" cy="52"/>
            </a:xfrm>
            <a:custGeom>
              <a:avLst/>
              <a:gdLst>
                <a:gd name="T0" fmla="*/ 0 w 75"/>
                <a:gd name="T1" fmla="*/ 0 h 52"/>
                <a:gd name="T2" fmla="*/ 75 w 75"/>
                <a:gd name="T3" fmla="*/ 52 h 52"/>
                <a:gd name="T4" fmla="*/ 75 w 75"/>
                <a:gd name="T5" fmla="*/ 0 h 52"/>
                <a:gd name="T6" fmla="*/ 0 w 75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52"/>
                <a:gd name="T14" fmla="*/ 75 w 75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52">
                  <a:moveTo>
                    <a:pt x="0" y="0"/>
                  </a:moveTo>
                  <a:lnTo>
                    <a:pt x="75" y="52"/>
                  </a:lnTo>
                  <a:lnTo>
                    <a:pt x="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17" name="Freeform 39">
              <a:extLst>
                <a:ext uri="{FF2B5EF4-FFF2-40B4-BE49-F238E27FC236}">
                  <a16:creationId xmlns:a16="http://schemas.microsoft.com/office/drawing/2014/main" id="{F9DCC4C5-C26A-32D5-9426-F5F96E416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" y="3406"/>
              <a:ext cx="75" cy="52"/>
            </a:xfrm>
            <a:custGeom>
              <a:avLst/>
              <a:gdLst>
                <a:gd name="T0" fmla="*/ 75 w 75"/>
                <a:gd name="T1" fmla="*/ 52 h 52"/>
                <a:gd name="T2" fmla="*/ 0 w 75"/>
                <a:gd name="T3" fmla="*/ 0 h 52"/>
                <a:gd name="T4" fmla="*/ 0 w 75"/>
                <a:gd name="T5" fmla="*/ 52 h 52"/>
                <a:gd name="T6" fmla="*/ 75 w 75"/>
                <a:gd name="T7" fmla="*/ 52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52"/>
                <a:gd name="T14" fmla="*/ 75 w 75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52">
                  <a:moveTo>
                    <a:pt x="75" y="52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75" y="52"/>
                  </a:lnTo>
                  <a:close/>
                </a:path>
              </a:pathLst>
            </a:custGeom>
            <a:solidFill>
              <a:srgbClr val="000000"/>
            </a:solidFill>
            <a:ln w="7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18" name="Line 40">
              <a:extLst>
                <a:ext uri="{FF2B5EF4-FFF2-40B4-BE49-F238E27FC236}">
                  <a16:creationId xmlns:a16="http://schemas.microsoft.com/office/drawing/2014/main" id="{5E8AEF4B-CA4D-C6D7-962B-557EEB2613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6" y="2302"/>
              <a:ext cx="277" cy="0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9" name="Freeform 41">
              <a:extLst>
                <a:ext uri="{FF2B5EF4-FFF2-40B4-BE49-F238E27FC236}">
                  <a16:creationId xmlns:a16="http://schemas.microsoft.com/office/drawing/2014/main" id="{C9C26D2F-A16B-7099-52BA-799517A17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2279"/>
              <a:ext cx="52" cy="37"/>
            </a:xfrm>
            <a:custGeom>
              <a:avLst/>
              <a:gdLst>
                <a:gd name="T0" fmla="*/ 0 w 52"/>
                <a:gd name="T1" fmla="*/ 37 h 37"/>
                <a:gd name="T2" fmla="*/ 52 w 52"/>
                <a:gd name="T3" fmla="*/ 22 h 37"/>
                <a:gd name="T4" fmla="*/ 0 w 52"/>
                <a:gd name="T5" fmla="*/ 0 h 37"/>
                <a:gd name="T6" fmla="*/ 0 w 52"/>
                <a:gd name="T7" fmla="*/ 37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7"/>
                <a:gd name="T14" fmla="*/ 52 w 52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7">
                  <a:moveTo>
                    <a:pt x="0" y="37"/>
                  </a:moveTo>
                  <a:lnTo>
                    <a:pt x="52" y="22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20" name="Rectangle 44">
              <a:extLst>
                <a:ext uri="{FF2B5EF4-FFF2-40B4-BE49-F238E27FC236}">
                  <a16:creationId xmlns:a16="http://schemas.microsoft.com/office/drawing/2014/main" id="{A6D32730-0DF3-FF09-1093-3407C9B1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5" y="2829"/>
              <a:ext cx="717" cy="224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21" name="Rectangle 46">
              <a:extLst>
                <a:ext uri="{FF2B5EF4-FFF2-40B4-BE49-F238E27FC236}">
                  <a16:creationId xmlns:a16="http://schemas.microsoft.com/office/drawing/2014/main" id="{F689B082-BDAB-7BDA-925D-C7F611948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867"/>
              <a:ext cx="65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:SalesLineItem</a:t>
              </a:r>
              <a:endParaRPr lang="en-US" altLang="en-US"/>
            </a:p>
          </p:txBody>
        </p:sp>
        <p:sp>
          <p:nvSpPr>
            <p:cNvPr id="16422" name="Freeform 47">
              <a:extLst>
                <a:ext uri="{FF2B5EF4-FFF2-40B4-BE49-F238E27FC236}">
                  <a16:creationId xmlns:a16="http://schemas.microsoft.com/office/drawing/2014/main" id="{A8A8AC45-C6FB-BAE0-0384-8BF7BCE59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2368"/>
              <a:ext cx="582" cy="538"/>
            </a:xfrm>
            <a:custGeom>
              <a:avLst/>
              <a:gdLst>
                <a:gd name="T0" fmla="*/ 0 w 582"/>
                <a:gd name="T1" fmla="*/ 0 h 538"/>
                <a:gd name="T2" fmla="*/ 582 w 582"/>
                <a:gd name="T3" fmla="*/ 0 h 538"/>
                <a:gd name="T4" fmla="*/ 582 w 582"/>
                <a:gd name="T5" fmla="*/ 538 h 538"/>
                <a:gd name="T6" fmla="*/ 0 60000 65536"/>
                <a:gd name="T7" fmla="*/ 0 60000 65536"/>
                <a:gd name="T8" fmla="*/ 0 60000 65536"/>
                <a:gd name="T9" fmla="*/ 0 w 582"/>
                <a:gd name="T10" fmla="*/ 0 h 538"/>
                <a:gd name="T11" fmla="*/ 582 w 582"/>
                <a:gd name="T12" fmla="*/ 538 h 5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2" h="538">
                  <a:moveTo>
                    <a:pt x="0" y="0"/>
                  </a:moveTo>
                  <a:lnTo>
                    <a:pt x="582" y="0"/>
                  </a:lnTo>
                  <a:lnTo>
                    <a:pt x="582" y="538"/>
                  </a:lnTo>
                </a:path>
              </a:pathLst>
            </a:cu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23" name="Rectangle 48">
              <a:extLst>
                <a:ext uri="{FF2B5EF4-FFF2-40B4-BE49-F238E27FC236}">
                  <a16:creationId xmlns:a16="http://schemas.microsoft.com/office/drawing/2014/main" id="{90094380-E7A9-2321-10F3-7A5CF2BA1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" y="2160"/>
              <a:ext cx="94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1*: sli := subtotal()</a:t>
              </a:r>
              <a:endParaRPr lang="en-US" altLang="en-US"/>
            </a:p>
          </p:txBody>
        </p:sp>
        <p:sp>
          <p:nvSpPr>
            <p:cNvPr id="16424" name="Line 49">
              <a:extLst>
                <a:ext uri="{FF2B5EF4-FFF2-40B4-BE49-F238E27FC236}">
                  <a16:creationId xmlns:a16="http://schemas.microsoft.com/office/drawing/2014/main" id="{B63EABF3-CCEA-FF5C-9337-A4B2979BDC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" y="2435"/>
              <a:ext cx="1" cy="90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5" name="Freeform 50">
              <a:extLst>
                <a:ext uri="{FF2B5EF4-FFF2-40B4-BE49-F238E27FC236}">
                  <a16:creationId xmlns:a16="http://schemas.microsoft.com/office/drawing/2014/main" id="{8A6CB915-59A0-1C3D-4622-2E9AEFB1E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1" y="2518"/>
              <a:ext cx="30" cy="52"/>
            </a:xfrm>
            <a:custGeom>
              <a:avLst/>
              <a:gdLst>
                <a:gd name="T0" fmla="*/ 30 w 30"/>
                <a:gd name="T1" fmla="*/ 0 h 52"/>
                <a:gd name="T2" fmla="*/ 15 w 30"/>
                <a:gd name="T3" fmla="*/ 52 h 52"/>
                <a:gd name="T4" fmla="*/ 0 w 30"/>
                <a:gd name="T5" fmla="*/ 0 h 52"/>
                <a:gd name="T6" fmla="*/ 30 w 30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52"/>
                <a:gd name="T14" fmla="*/ 30 w 30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52">
                  <a:moveTo>
                    <a:pt x="30" y="0"/>
                  </a:moveTo>
                  <a:lnTo>
                    <a:pt x="15" y="52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1159257E-882D-F25A-0CBB-B88E86CF5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3E114932-3753-4444-9351-E3FF2C00837B}" type="slidenum">
              <a:rPr lang="de-DE" altLang="en-US" sz="1000"/>
              <a:pPr/>
              <a:t>26</a:t>
            </a:fld>
            <a:endParaRPr lang="de-DE" altLang="en-US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4C3BAF8C-1E82-0870-4E42-615946D476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…Expert – example…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6070EFF7-F0DA-815C-1413-0165914C04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sz="3600" dirty="0"/>
              <a:t>And finally,</a:t>
            </a:r>
          </a:p>
        </p:txBody>
      </p:sp>
      <p:grpSp>
        <p:nvGrpSpPr>
          <p:cNvPr id="17413" name="Group 7">
            <a:extLst>
              <a:ext uri="{FF2B5EF4-FFF2-40B4-BE49-F238E27FC236}">
                <a16:creationId xmlns:a16="http://schemas.microsoft.com/office/drawing/2014/main" id="{8245C110-129A-6B5C-0A59-90C27974CA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05200" y="2489201"/>
            <a:ext cx="5392738" cy="3725863"/>
            <a:chOff x="1248" y="1568"/>
            <a:chExt cx="3397" cy="2347"/>
          </a:xfrm>
        </p:grpSpPr>
        <p:sp>
          <p:nvSpPr>
            <p:cNvPr id="17414" name="AutoShape 6">
              <a:extLst>
                <a:ext uri="{FF2B5EF4-FFF2-40B4-BE49-F238E27FC236}">
                  <a16:creationId xmlns:a16="http://schemas.microsoft.com/office/drawing/2014/main" id="{5D0E61C0-401F-A851-5E52-554DD67F15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48" y="1632"/>
              <a:ext cx="3397" cy="2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Rectangle 8">
              <a:extLst>
                <a:ext uri="{FF2B5EF4-FFF2-40B4-BE49-F238E27FC236}">
                  <a16:creationId xmlns:a16="http://schemas.microsoft.com/office/drawing/2014/main" id="{D0BE0A7B-5534-B698-6593-C17C55080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654"/>
              <a:ext cx="657" cy="17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16" name="Rectangle 9">
              <a:extLst>
                <a:ext uri="{FF2B5EF4-FFF2-40B4-BE49-F238E27FC236}">
                  <a16:creationId xmlns:a16="http://schemas.microsoft.com/office/drawing/2014/main" id="{EF357669-9344-7AD4-13DC-4DE680244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84"/>
              <a:ext cx="1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Sale</a:t>
              </a:r>
              <a:endParaRPr lang="en-US" altLang="en-US"/>
            </a:p>
          </p:txBody>
        </p:sp>
        <p:sp>
          <p:nvSpPr>
            <p:cNvPr id="17417" name="Rectangle 10">
              <a:extLst>
                <a:ext uri="{FF2B5EF4-FFF2-40B4-BE49-F238E27FC236}">
                  <a16:creationId xmlns:a16="http://schemas.microsoft.com/office/drawing/2014/main" id="{4A317E40-0ED1-7231-3A0E-7E9B2B54C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833"/>
              <a:ext cx="657" cy="26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18" name="Rectangle 11">
              <a:extLst>
                <a:ext uri="{FF2B5EF4-FFF2-40B4-BE49-F238E27FC236}">
                  <a16:creationId xmlns:a16="http://schemas.microsoft.com/office/drawing/2014/main" id="{D57DF825-C024-F7E5-ED8F-498186814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1863"/>
              <a:ext cx="15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date</a:t>
              </a:r>
              <a:endParaRPr lang="en-US" altLang="en-US"/>
            </a:p>
          </p:txBody>
        </p:sp>
        <p:sp>
          <p:nvSpPr>
            <p:cNvPr id="17419" name="Rectangle 12">
              <a:extLst>
                <a:ext uri="{FF2B5EF4-FFF2-40B4-BE49-F238E27FC236}">
                  <a16:creationId xmlns:a16="http://schemas.microsoft.com/office/drawing/2014/main" id="{272C9649-0C6A-4C2C-2280-531B449DC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1953"/>
              <a:ext cx="15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time</a:t>
              </a:r>
              <a:endParaRPr lang="en-US" altLang="en-US"/>
            </a:p>
          </p:txBody>
        </p:sp>
        <p:sp>
          <p:nvSpPr>
            <p:cNvPr id="17420" name="Rectangle 13">
              <a:extLst>
                <a:ext uri="{FF2B5EF4-FFF2-40B4-BE49-F238E27FC236}">
                  <a16:creationId xmlns:a16="http://schemas.microsoft.com/office/drawing/2014/main" id="{EC32726C-A4E9-8BA1-AB50-EF34E28DE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2102"/>
              <a:ext cx="657" cy="17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21" name="Rectangle 14">
              <a:extLst>
                <a:ext uri="{FF2B5EF4-FFF2-40B4-BE49-F238E27FC236}">
                  <a16:creationId xmlns:a16="http://schemas.microsoft.com/office/drawing/2014/main" id="{A0A654ED-CB0D-B095-740F-387C9CCBD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132"/>
              <a:ext cx="2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total()</a:t>
              </a:r>
              <a:endParaRPr lang="en-US" altLang="en-US"/>
            </a:p>
          </p:txBody>
        </p:sp>
        <p:sp>
          <p:nvSpPr>
            <p:cNvPr id="17422" name="Rectangle 15">
              <a:extLst>
                <a:ext uri="{FF2B5EF4-FFF2-40B4-BE49-F238E27FC236}">
                  <a16:creationId xmlns:a16="http://schemas.microsoft.com/office/drawing/2014/main" id="{6395F48A-8E14-8479-6B26-21B437978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" y="1647"/>
              <a:ext cx="717" cy="224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23" name="Line 16">
              <a:extLst>
                <a:ext uri="{FF2B5EF4-FFF2-40B4-BE49-F238E27FC236}">
                  <a16:creationId xmlns:a16="http://schemas.microsoft.com/office/drawing/2014/main" id="{77F40178-F065-43F8-32C3-968E989B4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8" y="1796"/>
              <a:ext cx="179" cy="1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Rectangle 17">
              <a:extLst>
                <a:ext uri="{FF2B5EF4-FFF2-40B4-BE49-F238E27FC236}">
                  <a16:creationId xmlns:a16="http://schemas.microsoft.com/office/drawing/2014/main" id="{6CDA2F5F-F70C-9B40-3152-82EAE33B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8" y="1649"/>
              <a:ext cx="1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:Sale</a:t>
              </a:r>
              <a:endParaRPr lang="en-US" altLang="en-US"/>
            </a:p>
          </p:txBody>
        </p:sp>
        <p:sp>
          <p:nvSpPr>
            <p:cNvPr id="17425" name="Line 18">
              <a:extLst>
                <a:ext uri="{FF2B5EF4-FFF2-40B4-BE49-F238E27FC236}">
                  <a16:creationId xmlns:a16="http://schemas.microsoft.com/office/drawing/2014/main" id="{5E0F3051-F8C8-015A-85A7-4B2A6E303B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3" y="1766"/>
              <a:ext cx="866" cy="1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6" name="Rectangle 19">
              <a:extLst>
                <a:ext uri="{FF2B5EF4-FFF2-40B4-BE49-F238E27FC236}">
                  <a16:creationId xmlns:a16="http://schemas.microsoft.com/office/drawing/2014/main" id="{C23524E4-2E94-B029-3B82-5BDC84E55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7" y="1568"/>
              <a:ext cx="41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t := total()</a:t>
              </a:r>
              <a:endParaRPr lang="en-US" altLang="en-US"/>
            </a:p>
          </p:txBody>
        </p:sp>
        <p:sp>
          <p:nvSpPr>
            <p:cNvPr id="17427" name="Rectangle 20">
              <a:extLst>
                <a:ext uri="{FF2B5EF4-FFF2-40B4-BE49-F238E27FC236}">
                  <a16:creationId xmlns:a16="http://schemas.microsoft.com/office/drawing/2014/main" id="{4182656F-FF3A-C1AA-C372-D37590589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2371"/>
              <a:ext cx="717" cy="223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28" name="Line 21">
              <a:extLst>
                <a:ext uri="{FF2B5EF4-FFF2-40B4-BE49-F238E27FC236}">
                  <a16:creationId xmlns:a16="http://schemas.microsoft.com/office/drawing/2014/main" id="{0038544D-7D25-0EA9-F197-133557FB2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9" y="2512"/>
              <a:ext cx="590" cy="1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9" name="Rectangle 23">
              <a:extLst>
                <a:ext uri="{FF2B5EF4-FFF2-40B4-BE49-F238E27FC236}">
                  <a16:creationId xmlns:a16="http://schemas.microsoft.com/office/drawing/2014/main" id="{3E1BC6A9-9DB0-14C7-2621-AFB5A392A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2460"/>
              <a:ext cx="657" cy="17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30" name="Rectangle 24">
              <a:extLst>
                <a:ext uri="{FF2B5EF4-FFF2-40B4-BE49-F238E27FC236}">
                  <a16:creationId xmlns:a16="http://schemas.microsoft.com/office/drawing/2014/main" id="{2D48B841-930A-F242-002B-E2771DB52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3" y="2490"/>
              <a:ext cx="50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SalesLineItem</a:t>
              </a:r>
              <a:endParaRPr lang="en-US" altLang="en-US"/>
            </a:p>
          </p:txBody>
        </p:sp>
        <p:sp>
          <p:nvSpPr>
            <p:cNvPr id="17431" name="Rectangle 25">
              <a:extLst>
                <a:ext uri="{FF2B5EF4-FFF2-40B4-BE49-F238E27FC236}">
                  <a16:creationId xmlns:a16="http://schemas.microsoft.com/office/drawing/2014/main" id="{051298C5-4DF4-D189-9EA8-18C441326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2639"/>
              <a:ext cx="657" cy="17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32" name="Rectangle 26">
              <a:extLst>
                <a:ext uri="{FF2B5EF4-FFF2-40B4-BE49-F238E27FC236}">
                  <a16:creationId xmlns:a16="http://schemas.microsoft.com/office/drawing/2014/main" id="{E0DA5501-5754-0DA6-A1BB-9AA4FA009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669"/>
              <a:ext cx="28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quantity</a:t>
              </a:r>
              <a:endParaRPr lang="en-US" altLang="en-US"/>
            </a:p>
          </p:txBody>
        </p:sp>
        <p:sp>
          <p:nvSpPr>
            <p:cNvPr id="17433" name="Rectangle 27">
              <a:extLst>
                <a:ext uri="{FF2B5EF4-FFF2-40B4-BE49-F238E27FC236}">
                  <a16:creationId xmlns:a16="http://schemas.microsoft.com/office/drawing/2014/main" id="{7E537155-0AA9-3232-16B9-D15E226D7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2818"/>
              <a:ext cx="657" cy="17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34" name="Rectangle 28">
              <a:extLst>
                <a:ext uri="{FF2B5EF4-FFF2-40B4-BE49-F238E27FC236}">
                  <a16:creationId xmlns:a16="http://schemas.microsoft.com/office/drawing/2014/main" id="{BF9C5BA9-230B-441A-292C-AB6AC829D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848"/>
              <a:ext cx="33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subtotal()</a:t>
              </a:r>
              <a:endParaRPr lang="en-US" altLang="en-US"/>
            </a:p>
          </p:txBody>
        </p:sp>
        <p:sp>
          <p:nvSpPr>
            <p:cNvPr id="17435" name="Line 29">
              <a:extLst>
                <a:ext uri="{FF2B5EF4-FFF2-40B4-BE49-F238E27FC236}">
                  <a16:creationId xmlns:a16="http://schemas.microsoft.com/office/drawing/2014/main" id="{877701CA-7B97-B456-C496-00904CFE2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7" y="1878"/>
              <a:ext cx="1" cy="493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6" name="Rectangle 30">
              <a:extLst>
                <a:ext uri="{FF2B5EF4-FFF2-40B4-BE49-F238E27FC236}">
                  <a16:creationId xmlns:a16="http://schemas.microsoft.com/office/drawing/2014/main" id="{6C29C0D4-48F7-6563-396A-B198CBE2E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2050"/>
              <a:ext cx="63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1*: st := subtotal()</a:t>
              </a:r>
              <a:endParaRPr lang="en-US" altLang="en-US"/>
            </a:p>
          </p:txBody>
        </p:sp>
        <p:sp>
          <p:nvSpPr>
            <p:cNvPr id="17437" name="Rectangle 31">
              <a:extLst>
                <a:ext uri="{FF2B5EF4-FFF2-40B4-BE49-F238E27FC236}">
                  <a16:creationId xmlns:a16="http://schemas.microsoft.com/office/drawing/2014/main" id="{166A12E1-7A3F-0030-BB4D-7B9F23408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3087"/>
              <a:ext cx="717" cy="224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38" name="Line 32">
              <a:extLst>
                <a:ext uri="{FF2B5EF4-FFF2-40B4-BE49-F238E27FC236}">
                  <a16:creationId xmlns:a16="http://schemas.microsoft.com/office/drawing/2014/main" id="{386CDBC7-B284-DAE4-F127-3B1514E59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8" y="3184"/>
              <a:ext cx="299" cy="1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Line 33">
              <a:extLst>
                <a:ext uri="{FF2B5EF4-FFF2-40B4-BE49-F238E27FC236}">
                  <a16:creationId xmlns:a16="http://schemas.microsoft.com/office/drawing/2014/main" id="{3860AEDE-97E3-0B15-55EE-3A0D4393AB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273"/>
              <a:ext cx="463" cy="1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Rectangle 34">
              <a:extLst>
                <a:ext uri="{FF2B5EF4-FFF2-40B4-BE49-F238E27FC236}">
                  <a16:creationId xmlns:a16="http://schemas.microsoft.com/office/drawing/2014/main" id="{81CB121F-7BE7-3EAE-DFA9-768BFB571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8" y="3079"/>
              <a:ext cx="2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:Product</a:t>
              </a:r>
              <a:endParaRPr lang="en-US" altLang="en-US" dirty="0"/>
            </a:p>
          </p:txBody>
        </p:sp>
        <p:sp>
          <p:nvSpPr>
            <p:cNvPr id="17441" name="Rectangle 35">
              <a:extLst>
                <a:ext uri="{FF2B5EF4-FFF2-40B4-BE49-F238E27FC236}">
                  <a16:creationId xmlns:a16="http://schemas.microsoft.com/office/drawing/2014/main" id="{DE9EAD0E-DE32-A580-F5BE-745CDF0BF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176"/>
              <a:ext cx="4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 dirty="0">
                  <a:solidFill>
                    <a:srgbClr val="000000"/>
                  </a:solidFill>
                  <a:latin typeface="Helvetica" panose="020B0604020202020204" pitchFamily="34" charset="0"/>
                </a:rPr>
                <a:t>Specification</a:t>
              </a:r>
              <a:endParaRPr lang="en-US" altLang="en-US" dirty="0"/>
            </a:p>
          </p:txBody>
        </p:sp>
        <p:sp>
          <p:nvSpPr>
            <p:cNvPr id="17442" name="Line 36">
              <a:extLst>
                <a:ext uri="{FF2B5EF4-FFF2-40B4-BE49-F238E27FC236}">
                  <a16:creationId xmlns:a16="http://schemas.microsoft.com/office/drawing/2014/main" id="{85BCF8BB-7584-3CEA-B70D-260688E94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7" y="2594"/>
              <a:ext cx="1" cy="493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Rectangle 37">
              <a:extLst>
                <a:ext uri="{FF2B5EF4-FFF2-40B4-BE49-F238E27FC236}">
                  <a16:creationId xmlns:a16="http://schemas.microsoft.com/office/drawing/2014/main" id="{B926C23C-2739-97AE-CD49-F7F958685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766"/>
              <a:ext cx="54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1.1: p := price()</a:t>
              </a:r>
              <a:endParaRPr lang="en-US" altLang="en-US"/>
            </a:p>
          </p:txBody>
        </p:sp>
        <p:sp>
          <p:nvSpPr>
            <p:cNvPr id="17444" name="Rectangle 38">
              <a:extLst>
                <a:ext uri="{FF2B5EF4-FFF2-40B4-BE49-F238E27FC236}">
                  <a16:creationId xmlns:a16="http://schemas.microsoft.com/office/drawing/2014/main" id="{88F8AB31-3B4F-4F82-8532-4E61CC302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3087"/>
              <a:ext cx="657" cy="268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45" name="Rectangle 39">
              <a:extLst>
                <a:ext uri="{FF2B5EF4-FFF2-40B4-BE49-F238E27FC236}">
                  <a16:creationId xmlns:a16="http://schemas.microsoft.com/office/drawing/2014/main" id="{75325C7D-D770-7D17-8C25-0DAB9128C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3109"/>
              <a:ext cx="27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Product</a:t>
              </a:r>
              <a:endParaRPr lang="en-US" altLang="en-US"/>
            </a:p>
          </p:txBody>
        </p:sp>
        <p:sp>
          <p:nvSpPr>
            <p:cNvPr id="17446" name="Rectangle 40">
              <a:extLst>
                <a:ext uri="{FF2B5EF4-FFF2-40B4-BE49-F238E27FC236}">
                  <a16:creationId xmlns:a16="http://schemas.microsoft.com/office/drawing/2014/main" id="{65E91518-58C2-B06B-A828-1696A9A6C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3206"/>
              <a:ext cx="4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Specification</a:t>
              </a:r>
              <a:endParaRPr lang="en-US" altLang="en-US"/>
            </a:p>
          </p:txBody>
        </p:sp>
        <p:sp>
          <p:nvSpPr>
            <p:cNvPr id="17447" name="Rectangle 41">
              <a:extLst>
                <a:ext uri="{FF2B5EF4-FFF2-40B4-BE49-F238E27FC236}">
                  <a16:creationId xmlns:a16="http://schemas.microsoft.com/office/drawing/2014/main" id="{E4A9E946-C37C-47DB-15E8-F4AC69C2A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3355"/>
              <a:ext cx="657" cy="366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48" name="Rectangle 42">
              <a:extLst>
                <a:ext uri="{FF2B5EF4-FFF2-40B4-BE49-F238E27FC236}">
                  <a16:creationId xmlns:a16="http://schemas.microsoft.com/office/drawing/2014/main" id="{BD07FC35-697D-2A94-EEC5-85CE83B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3385"/>
              <a:ext cx="38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description</a:t>
              </a:r>
              <a:endParaRPr lang="en-US" altLang="en-US"/>
            </a:p>
          </p:txBody>
        </p:sp>
        <p:sp>
          <p:nvSpPr>
            <p:cNvPr id="17449" name="Rectangle 43">
              <a:extLst>
                <a:ext uri="{FF2B5EF4-FFF2-40B4-BE49-F238E27FC236}">
                  <a16:creationId xmlns:a16="http://schemas.microsoft.com/office/drawing/2014/main" id="{7C7F499B-01FA-CF51-4146-87ACC835C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3482"/>
              <a:ext cx="17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price</a:t>
              </a:r>
              <a:endParaRPr lang="en-US" altLang="en-US"/>
            </a:p>
          </p:txBody>
        </p:sp>
        <p:sp>
          <p:nvSpPr>
            <p:cNvPr id="17450" name="Rectangle 44">
              <a:extLst>
                <a:ext uri="{FF2B5EF4-FFF2-40B4-BE49-F238E27FC236}">
                  <a16:creationId xmlns:a16="http://schemas.microsoft.com/office/drawing/2014/main" id="{72AD0450-633C-2B6C-DD40-BF68EE9BF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3572"/>
              <a:ext cx="1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UPC</a:t>
              </a:r>
              <a:endParaRPr lang="en-US" altLang="en-US"/>
            </a:p>
          </p:txBody>
        </p:sp>
        <p:sp>
          <p:nvSpPr>
            <p:cNvPr id="17451" name="Rectangle 45">
              <a:extLst>
                <a:ext uri="{FF2B5EF4-FFF2-40B4-BE49-F238E27FC236}">
                  <a16:creationId xmlns:a16="http://schemas.microsoft.com/office/drawing/2014/main" id="{589F98B1-3313-9ED5-5946-622AAB1FF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3721"/>
              <a:ext cx="657" cy="179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52" name="Rectangle 46">
              <a:extLst>
                <a:ext uri="{FF2B5EF4-FFF2-40B4-BE49-F238E27FC236}">
                  <a16:creationId xmlns:a16="http://schemas.microsoft.com/office/drawing/2014/main" id="{02F04B73-78CD-BAFC-FA84-5CC2404D4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3751"/>
              <a:ext cx="22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price()</a:t>
              </a:r>
              <a:endParaRPr lang="en-US" altLang="en-US"/>
            </a:p>
          </p:txBody>
        </p:sp>
        <p:sp>
          <p:nvSpPr>
            <p:cNvPr id="17453" name="Line 47">
              <a:extLst>
                <a:ext uri="{FF2B5EF4-FFF2-40B4-BE49-F238E27FC236}">
                  <a16:creationId xmlns:a16="http://schemas.microsoft.com/office/drawing/2014/main" id="{03DA1B9E-8088-1DB3-0F9E-4C7790EE4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4" y="3803"/>
              <a:ext cx="604" cy="1"/>
            </a:xfrm>
            <a:prstGeom prst="line">
              <a:avLst/>
            </a:prstGeom>
            <a:noFill/>
            <a:ln w="7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4" name="Freeform 48">
              <a:extLst>
                <a:ext uri="{FF2B5EF4-FFF2-40B4-BE49-F238E27FC236}">
                  <a16:creationId xmlns:a16="http://schemas.microsoft.com/office/drawing/2014/main" id="{96225AFE-FC2A-0033-8458-C40016A00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" y="3781"/>
              <a:ext cx="45" cy="44"/>
            </a:xfrm>
            <a:custGeom>
              <a:avLst/>
              <a:gdLst>
                <a:gd name="T0" fmla="*/ 0 w 45"/>
                <a:gd name="T1" fmla="*/ 22 h 44"/>
                <a:gd name="T2" fmla="*/ 0 w 45"/>
                <a:gd name="T3" fmla="*/ 30 h 44"/>
                <a:gd name="T4" fmla="*/ 8 w 45"/>
                <a:gd name="T5" fmla="*/ 30 h 44"/>
                <a:gd name="T6" fmla="*/ 8 w 45"/>
                <a:gd name="T7" fmla="*/ 37 h 44"/>
                <a:gd name="T8" fmla="*/ 15 w 45"/>
                <a:gd name="T9" fmla="*/ 37 h 44"/>
                <a:gd name="T10" fmla="*/ 23 w 45"/>
                <a:gd name="T11" fmla="*/ 44 h 44"/>
                <a:gd name="T12" fmla="*/ 23 w 45"/>
                <a:gd name="T13" fmla="*/ 44 h 44"/>
                <a:gd name="T14" fmla="*/ 30 w 45"/>
                <a:gd name="T15" fmla="*/ 37 h 44"/>
                <a:gd name="T16" fmla="*/ 38 w 45"/>
                <a:gd name="T17" fmla="*/ 37 h 44"/>
                <a:gd name="T18" fmla="*/ 38 w 45"/>
                <a:gd name="T19" fmla="*/ 30 h 44"/>
                <a:gd name="T20" fmla="*/ 45 w 45"/>
                <a:gd name="T21" fmla="*/ 30 h 44"/>
                <a:gd name="T22" fmla="*/ 45 w 45"/>
                <a:gd name="T23" fmla="*/ 22 h 44"/>
                <a:gd name="T24" fmla="*/ 45 w 45"/>
                <a:gd name="T25" fmla="*/ 15 h 44"/>
                <a:gd name="T26" fmla="*/ 38 w 45"/>
                <a:gd name="T27" fmla="*/ 7 h 44"/>
                <a:gd name="T28" fmla="*/ 38 w 45"/>
                <a:gd name="T29" fmla="*/ 7 h 44"/>
                <a:gd name="T30" fmla="*/ 30 w 45"/>
                <a:gd name="T31" fmla="*/ 0 h 44"/>
                <a:gd name="T32" fmla="*/ 23 w 45"/>
                <a:gd name="T33" fmla="*/ 0 h 44"/>
                <a:gd name="T34" fmla="*/ 23 w 45"/>
                <a:gd name="T35" fmla="*/ 0 h 44"/>
                <a:gd name="T36" fmla="*/ 15 w 45"/>
                <a:gd name="T37" fmla="*/ 0 h 44"/>
                <a:gd name="T38" fmla="*/ 8 w 45"/>
                <a:gd name="T39" fmla="*/ 7 h 44"/>
                <a:gd name="T40" fmla="*/ 8 w 45"/>
                <a:gd name="T41" fmla="*/ 7 h 44"/>
                <a:gd name="T42" fmla="*/ 0 w 45"/>
                <a:gd name="T43" fmla="*/ 15 h 44"/>
                <a:gd name="T44" fmla="*/ 0 w 45"/>
                <a:gd name="T45" fmla="*/ 22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5"/>
                <a:gd name="T70" fmla="*/ 0 h 44"/>
                <a:gd name="T71" fmla="*/ 45 w 45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5" h="44">
                  <a:moveTo>
                    <a:pt x="0" y="22"/>
                  </a:moveTo>
                  <a:lnTo>
                    <a:pt x="0" y="30"/>
                  </a:lnTo>
                  <a:lnTo>
                    <a:pt x="8" y="30"/>
                  </a:lnTo>
                  <a:lnTo>
                    <a:pt x="8" y="37"/>
                  </a:lnTo>
                  <a:lnTo>
                    <a:pt x="15" y="37"/>
                  </a:lnTo>
                  <a:lnTo>
                    <a:pt x="23" y="44"/>
                  </a:lnTo>
                  <a:lnTo>
                    <a:pt x="30" y="37"/>
                  </a:lnTo>
                  <a:lnTo>
                    <a:pt x="38" y="37"/>
                  </a:lnTo>
                  <a:lnTo>
                    <a:pt x="38" y="30"/>
                  </a:lnTo>
                  <a:lnTo>
                    <a:pt x="45" y="30"/>
                  </a:lnTo>
                  <a:lnTo>
                    <a:pt x="45" y="22"/>
                  </a:lnTo>
                  <a:lnTo>
                    <a:pt x="45" y="15"/>
                  </a:lnTo>
                  <a:lnTo>
                    <a:pt x="38" y="7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8" y="7"/>
                  </a:lnTo>
                  <a:lnTo>
                    <a:pt x="0" y="15"/>
                  </a:lnTo>
                  <a:lnTo>
                    <a:pt x="0" y="22"/>
                  </a:lnTo>
                </a:path>
              </a:pathLst>
            </a:cu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55" name="Rectangle 49">
              <a:extLst>
                <a:ext uri="{FF2B5EF4-FFF2-40B4-BE49-F238E27FC236}">
                  <a16:creationId xmlns:a16="http://schemas.microsoft.com/office/drawing/2014/main" id="{EAD2F088-8728-BC2A-9324-3DEDCDC50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3699"/>
              <a:ext cx="806" cy="201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56" name="Rectangle 50">
              <a:extLst>
                <a:ext uri="{FF2B5EF4-FFF2-40B4-BE49-F238E27FC236}">
                  <a16:creationId xmlns:a16="http://schemas.microsoft.com/office/drawing/2014/main" id="{3D97A5A1-8187-C299-011F-94F9F66DE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3729"/>
              <a:ext cx="45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New method</a:t>
              </a:r>
              <a:endParaRPr lang="en-US" altLang="en-US"/>
            </a:p>
          </p:txBody>
        </p:sp>
        <p:sp>
          <p:nvSpPr>
            <p:cNvPr id="17457" name="Freeform 51">
              <a:extLst>
                <a:ext uri="{FF2B5EF4-FFF2-40B4-BE49-F238E27FC236}">
                  <a16:creationId xmlns:a16="http://schemas.microsoft.com/office/drawing/2014/main" id="{F0F60980-56F5-8C07-8F92-3EB2DA6A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" y="3699"/>
              <a:ext cx="75" cy="52"/>
            </a:xfrm>
            <a:custGeom>
              <a:avLst/>
              <a:gdLst>
                <a:gd name="T0" fmla="*/ 0 w 75"/>
                <a:gd name="T1" fmla="*/ 0 h 52"/>
                <a:gd name="T2" fmla="*/ 75 w 75"/>
                <a:gd name="T3" fmla="*/ 52 h 52"/>
                <a:gd name="T4" fmla="*/ 75 w 75"/>
                <a:gd name="T5" fmla="*/ 0 h 52"/>
                <a:gd name="T6" fmla="*/ 0 w 75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52"/>
                <a:gd name="T14" fmla="*/ 75 w 75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52">
                  <a:moveTo>
                    <a:pt x="0" y="0"/>
                  </a:moveTo>
                  <a:lnTo>
                    <a:pt x="75" y="52"/>
                  </a:lnTo>
                  <a:lnTo>
                    <a:pt x="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58" name="Freeform 52">
              <a:extLst>
                <a:ext uri="{FF2B5EF4-FFF2-40B4-BE49-F238E27FC236}">
                  <a16:creationId xmlns:a16="http://schemas.microsoft.com/office/drawing/2014/main" id="{E8F6F7BC-41E3-369B-B9B8-EA3CB4BC7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" y="3699"/>
              <a:ext cx="75" cy="52"/>
            </a:xfrm>
            <a:custGeom>
              <a:avLst/>
              <a:gdLst>
                <a:gd name="T0" fmla="*/ 75 w 75"/>
                <a:gd name="T1" fmla="*/ 52 h 52"/>
                <a:gd name="T2" fmla="*/ 0 w 75"/>
                <a:gd name="T3" fmla="*/ 0 h 52"/>
                <a:gd name="T4" fmla="*/ 0 w 75"/>
                <a:gd name="T5" fmla="*/ 52 h 52"/>
                <a:gd name="T6" fmla="*/ 75 w 75"/>
                <a:gd name="T7" fmla="*/ 52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52"/>
                <a:gd name="T14" fmla="*/ 75 w 75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52">
                  <a:moveTo>
                    <a:pt x="75" y="52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75" y="52"/>
                  </a:lnTo>
                  <a:close/>
                </a:path>
              </a:pathLst>
            </a:custGeom>
            <a:solidFill>
              <a:srgbClr val="000000"/>
            </a:solidFill>
            <a:ln w="7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59" name="Line 53">
              <a:extLst>
                <a:ext uri="{FF2B5EF4-FFF2-40B4-BE49-F238E27FC236}">
                  <a16:creationId xmlns:a16="http://schemas.microsoft.com/office/drawing/2014/main" id="{11351966-5E40-4B88-A8E1-ADF2A67FA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006"/>
              <a:ext cx="1" cy="89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460" name="Freeform 54">
              <a:extLst>
                <a:ext uri="{FF2B5EF4-FFF2-40B4-BE49-F238E27FC236}">
                  <a16:creationId xmlns:a16="http://schemas.microsoft.com/office/drawing/2014/main" id="{62E89518-756D-19BA-2C97-E0343FBC0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" y="2095"/>
              <a:ext cx="30" cy="52"/>
            </a:xfrm>
            <a:custGeom>
              <a:avLst/>
              <a:gdLst>
                <a:gd name="T0" fmla="*/ 0 w 30"/>
                <a:gd name="T1" fmla="*/ 0 h 52"/>
                <a:gd name="T2" fmla="*/ 15 w 30"/>
                <a:gd name="T3" fmla="*/ 52 h 52"/>
                <a:gd name="T4" fmla="*/ 30 w 30"/>
                <a:gd name="T5" fmla="*/ 0 h 52"/>
                <a:gd name="T6" fmla="*/ 0 w 30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52"/>
                <a:gd name="T14" fmla="*/ 30 w 30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52">
                  <a:moveTo>
                    <a:pt x="0" y="0"/>
                  </a:moveTo>
                  <a:lnTo>
                    <a:pt x="15" y="5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61" name="Line 55">
              <a:extLst>
                <a:ext uri="{FF2B5EF4-FFF2-40B4-BE49-F238E27FC236}">
                  <a16:creationId xmlns:a16="http://schemas.microsoft.com/office/drawing/2014/main" id="{49EFDD45-4B29-0D86-D043-6DC47F8E1F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9" y="2760"/>
              <a:ext cx="1" cy="89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2" name="Freeform 56">
              <a:extLst>
                <a:ext uri="{FF2B5EF4-FFF2-40B4-BE49-F238E27FC236}">
                  <a16:creationId xmlns:a16="http://schemas.microsoft.com/office/drawing/2014/main" id="{6C497719-4E70-976A-A442-016EC3CAA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8" y="2856"/>
              <a:ext cx="30" cy="52"/>
            </a:xfrm>
            <a:custGeom>
              <a:avLst/>
              <a:gdLst>
                <a:gd name="T0" fmla="*/ 0 w 30"/>
                <a:gd name="T1" fmla="*/ 0 h 52"/>
                <a:gd name="T2" fmla="*/ 15 w 30"/>
                <a:gd name="T3" fmla="*/ 52 h 52"/>
                <a:gd name="T4" fmla="*/ 30 w 30"/>
                <a:gd name="T5" fmla="*/ 0 h 52"/>
                <a:gd name="T6" fmla="*/ 0 w 30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52"/>
                <a:gd name="T14" fmla="*/ 30 w 30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52">
                  <a:moveTo>
                    <a:pt x="0" y="0"/>
                  </a:moveTo>
                  <a:lnTo>
                    <a:pt x="15" y="5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63" name="Line 57">
              <a:extLst>
                <a:ext uri="{FF2B5EF4-FFF2-40B4-BE49-F238E27FC236}">
                  <a16:creationId xmlns:a16="http://schemas.microsoft.com/office/drawing/2014/main" id="{AE90076E-D509-55DF-AA65-BDDAD662E8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" y="1699"/>
              <a:ext cx="90" cy="1"/>
            </a:xfrm>
            <a:prstGeom prst="line">
              <a:avLst/>
            </a:prstGeom>
            <a:noFill/>
            <a:ln w="7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4" name="Freeform 58">
              <a:extLst>
                <a:ext uri="{FF2B5EF4-FFF2-40B4-BE49-F238E27FC236}">
                  <a16:creationId xmlns:a16="http://schemas.microsoft.com/office/drawing/2014/main" id="{1BFA2DDD-BFDA-AC6D-FA16-3D1CB0A99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" y="1677"/>
              <a:ext cx="52" cy="37"/>
            </a:xfrm>
            <a:custGeom>
              <a:avLst/>
              <a:gdLst>
                <a:gd name="T0" fmla="*/ 0 w 52"/>
                <a:gd name="T1" fmla="*/ 37 h 37"/>
                <a:gd name="T2" fmla="*/ 52 w 52"/>
                <a:gd name="T3" fmla="*/ 22 h 37"/>
                <a:gd name="T4" fmla="*/ 0 w 52"/>
                <a:gd name="T5" fmla="*/ 0 h 37"/>
                <a:gd name="T6" fmla="*/ 0 w 52"/>
                <a:gd name="T7" fmla="*/ 37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7"/>
                <a:gd name="T14" fmla="*/ 52 w 52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7">
                  <a:moveTo>
                    <a:pt x="0" y="37"/>
                  </a:moveTo>
                  <a:lnTo>
                    <a:pt x="52" y="22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65" name="Rectangle 59">
              <a:extLst>
                <a:ext uri="{FF2B5EF4-FFF2-40B4-BE49-F238E27FC236}">
                  <a16:creationId xmlns:a16="http://schemas.microsoft.com/office/drawing/2014/main" id="{A83B8A54-82A1-A4EF-C41A-4F9660599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9" y="2318"/>
              <a:ext cx="716" cy="224"/>
            </a:xfrm>
            <a:prstGeom prst="rect">
              <a:avLst/>
            </a:prstGeom>
            <a:solidFill>
              <a:srgbClr val="FFFFFF"/>
            </a:solidFill>
            <a:ln w="7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66" name="Rectangle 22">
              <a:extLst>
                <a:ext uri="{FF2B5EF4-FFF2-40B4-BE49-F238E27FC236}">
                  <a16:creationId xmlns:a16="http://schemas.microsoft.com/office/drawing/2014/main" id="{D3F4B50E-403E-B513-2893-9727AE8B9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2358"/>
              <a:ext cx="75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5pPr>
              <a:lvl6pPr marL="25146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6pPr>
              <a:lvl7pPr marL="29718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7pPr>
              <a:lvl8pPr marL="34290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8pPr>
              <a:lvl9pPr marL="3886200" indent="-228600" algn="ctr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2B5D"/>
                  </a:solidFill>
                  <a:latin typeface="Arial Narrow" panose="020B0606020202030204" pitchFamily="34" charset="0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  <a:latin typeface="Helvetica" panose="020B0604020202020204" pitchFamily="34" charset="0"/>
                </a:rPr>
                <a:t>:SalesLineItem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1" name="Rectangle 1844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FCFBC2A-9B70-0D2D-74E3-DAEF7195B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33311" y="962167"/>
            <a:ext cx="3103808" cy="4421876"/>
          </a:xfrm>
        </p:spPr>
        <p:txBody>
          <a:bodyPr anchor="t">
            <a:normAutofit/>
          </a:bodyPr>
          <a:lstStyle/>
          <a:p>
            <a:pPr algn="r"/>
            <a:r>
              <a:rPr lang="en-US" altLang="en-US" sz="4000" dirty="0"/>
              <a:t>Expert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AE1AF24-53AD-7608-7C8E-28DBD706F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7423" y="962167"/>
            <a:ext cx="9186898" cy="4743174"/>
          </a:xfrm>
        </p:spPr>
        <p:txBody>
          <a:bodyPr anchor="t">
            <a:normAutofit/>
          </a:bodyPr>
          <a:lstStyle/>
          <a:p>
            <a:pPr marL="342900" indent="-342900"/>
            <a:r>
              <a:rPr lang="en-US" altLang="en-US" sz="4400" dirty="0"/>
              <a:t>Consequences:</a:t>
            </a:r>
          </a:p>
          <a:p>
            <a:pPr marL="742950" lvl="1" indent="-285750"/>
            <a:r>
              <a:rPr lang="en-US" altLang="en-US" sz="4400" dirty="0"/>
              <a:t>Encapsulation is maintained so supports low coupling.</a:t>
            </a:r>
          </a:p>
          <a:p>
            <a:pPr marL="457200" lvl="1" indent="0">
              <a:buNone/>
            </a:pPr>
            <a:endParaRPr lang="en-US" altLang="en-US" sz="4400" dirty="0"/>
          </a:p>
          <a:p>
            <a:pPr marL="742950" lvl="1" indent="-285750"/>
            <a:r>
              <a:rPr lang="en-US" altLang="en-US" sz="4400" dirty="0"/>
              <a:t>Behavior distributed encouraging cohesive “lightweight” classes.</a:t>
            </a:r>
          </a:p>
        </p:txBody>
      </p:sp>
      <p:sp>
        <p:nvSpPr>
          <p:cNvPr id="18443" name="Rectangle 1844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5" name="Rectangle 1844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B89A4A4D-A11B-C31B-E099-97FBD3184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4320" y="6455664"/>
            <a:ext cx="448056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E91C04B2-6F89-4F86-A245-AE7C41E3D657}" type="slidenum">
              <a:rPr lang="de-DE" alt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de-DE" altLang="en-US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C3B82-89AF-8E76-84EC-34D268A6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CREATOR PATTERN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111FC5B4-9F53-4BBD-1FC9-9D6A490C4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40DAC403-3F3D-4881-9B96-BDD4583C6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2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5" name="Rectangle 19464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7F3E1011-BEBD-4442-ABE1-D68DA16D7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48901" y="623499"/>
            <a:ext cx="3103808" cy="4421876"/>
          </a:xfrm>
        </p:spPr>
        <p:txBody>
          <a:bodyPr anchor="t">
            <a:normAutofit/>
          </a:bodyPr>
          <a:lstStyle/>
          <a:p>
            <a:pPr algn="r"/>
            <a:r>
              <a:rPr lang="en-US" altLang="en-US" sz="4000" dirty="0"/>
              <a:t>Creator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5357EF53-1B78-C239-ED3F-9567BD522A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03808" y="453651"/>
            <a:ext cx="8749525" cy="5493497"/>
          </a:xfrm>
        </p:spPr>
        <p:txBody>
          <a:bodyPr anchor="t">
            <a:normAutofit fontScale="92500" lnSpcReduction="10000"/>
          </a:bodyPr>
          <a:lstStyle/>
          <a:p>
            <a:pPr marL="342900" indent="-342900"/>
            <a:r>
              <a:rPr lang="en-US" altLang="en-US" sz="3600" dirty="0"/>
              <a:t>Intent:</a:t>
            </a:r>
          </a:p>
          <a:p>
            <a:pPr marL="742950" lvl="1" indent="-285750"/>
            <a:r>
              <a:rPr lang="en-US" altLang="en-US" sz="3600" dirty="0"/>
              <a:t>Assign class B the responsibility to create instance of class A if one of the following is true:</a:t>
            </a:r>
          </a:p>
          <a:p>
            <a:pPr marL="457200" lvl="1" indent="0">
              <a:buNone/>
            </a:pPr>
            <a:endParaRPr lang="en-US" altLang="en-US" sz="3600" dirty="0"/>
          </a:p>
          <a:p>
            <a:pPr lvl="2"/>
            <a:r>
              <a:rPr lang="en-US" altLang="en-US" sz="3600" dirty="0"/>
              <a:t>B contains or aggregates A</a:t>
            </a:r>
          </a:p>
          <a:p>
            <a:pPr lvl="2"/>
            <a:r>
              <a:rPr lang="en-US" altLang="en-US" sz="3600" dirty="0"/>
              <a:t>B closely uses A</a:t>
            </a:r>
          </a:p>
          <a:p>
            <a:pPr lvl="2"/>
            <a:r>
              <a:rPr lang="en-US" altLang="en-US" sz="3600" dirty="0"/>
              <a:t>B has the initializing data for A</a:t>
            </a:r>
          </a:p>
          <a:p>
            <a:pPr marL="914400" lvl="2" indent="0">
              <a:buNone/>
            </a:pPr>
            <a:endParaRPr lang="en-US" altLang="en-US" sz="3600" dirty="0"/>
          </a:p>
          <a:p>
            <a:pPr marL="742950" lvl="1" indent="-285750"/>
            <a:r>
              <a:rPr lang="en-US" altLang="en-US" sz="3600" dirty="0"/>
              <a:t>If more than one option applies, prefer class B which contains or aggregates A.</a:t>
            </a:r>
          </a:p>
          <a:p>
            <a:pPr marL="742950" lvl="1" indent="-285750"/>
            <a:endParaRPr lang="en-US" altLang="en-US" sz="2000" dirty="0"/>
          </a:p>
        </p:txBody>
      </p:sp>
      <p:sp>
        <p:nvSpPr>
          <p:cNvPr id="19467" name="Rectangle 1946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9" name="Rectangle 1946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492062DB-A8AB-F1AF-FC8E-A31988C66D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4320" y="6455664"/>
            <a:ext cx="448056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CE567A71-C5AC-4BD1-873B-44CDC17D41BD}" type="slidenum">
              <a:rPr lang="de-DE" alt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de-DE" altLang="en-US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DC896-C33D-5842-0BEB-D285A7A7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Operation Contracts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4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9DA90C79-B22D-10D8-99C8-E6765C54E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6823" y="962166"/>
            <a:ext cx="3103808" cy="4421876"/>
          </a:xfrm>
        </p:spPr>
        <p:txBody>
          <a:bodyPr anchor="t">
            <a:normAutofit/>
          </a:bodyPr>
          <a:lstStyle/>
          <a:p>
            <a:pPr algn="r"/>
            <a:r>
              <a:rPr lang="en-US" altLang="en-US" sz="4000"/>
              <a:t>…Creator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E3D17D1E-25E3-7A0C-F904-2530F5352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88929" y="962167"/>
            <a:ext cx="7978893" cy="4743174"/>
          </a:xfrm>
        </p:spPr>
        <p:txBody>
          <a:bodyPr anchor="t">
            <a:normAutofit/>
          </a:bodyPr>
          <a:lstStyle/>
          <a:p>
            <a:pPr marL="342900" indent="-342900"/>
            <a:r>
              <a:rPr lang="en-US" altLang="en-US" sz="4800" dirty="0"/>
              <a:t>Problem:</a:t>
            </a:r>
          </a:p>
          <a:p>
            <a:pPr marL="742950" lvl="1" indent="-285750"/>
            <a:r>
              <a:rPr lang="en-US" altLang="en-US" sz="4800" dirty="0"/>
              <a:t>Who should be responsible for creating new instances of some class?</a:t>
            </a:r>
          </a:p>
        </p:txBody>
      </p:sp>
      <p:sp>
        <p:nvSpPr>
          <p:cNvPr id="20491" name="Rectangle 2049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3" name="Rectangle 2049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6520C081-FA06-D291-C1CB-04AE5A68DF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4320" y="6455664"/>
            <a:ext cx="448056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D4734E9D-F198-47B8-B3AE-7CE62F9A7289}" type="slidenum">
              <a:rPr lang="de-DE" alt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de-DE" altLang="en-US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0119" y="572569"/>
            <a:ext cx="3380527" cy="1642956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solidFill>
                  <a:schemeClr val="tx2"/>
                </a:solidFill>
              </a:rPr>
              <a:t>Example: Class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445238" y="6356350"/>
            <a:ext cx="54864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ABEAC46-B3E9-42FD-B02C-5AE907EC9AF9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8" name="Group 4"/>
          <p:cNvGrpSpPr>
            <a:grpSpLocks noChangeAspect="1"/>
          </p:cNvGrpSpPr>
          <p:nvPr/>
        </p:nvGrpSpPr>
        <p:grpSpPr bwMode="auto">
          <a:xfrm>
            <a:off x="5139176" y="609600"/>
            <a:ext cx="6298079" cy="5638800"/>
            <a:chOff x="863" y="962"/>
            <a:chExt cx="3697" cy="3310"/>
          </a:xfrm>
        </p:grpSpPr>
        <p:sp>
          <p:nvSpPr>
            <p:cNvPr id="10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863" y="962"/>
              <a:ext cx="3697" cy="3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9" name="Rectangle 5"/>
            <p:cNvSpPr>
              <a:spLocks noChangeArrowheads="1"/>
            </p:cNvSpPr>
            <p:nvPr/>
          </p:nvSpPr>
          <p:spPr bwMode="auto">
            <a:xfrm>
              <a:off x="2553" y="3014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2706" y="3055"/>
              <a:ext cx="26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register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2553" y="3191"/>
              <a:ext cx="521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3703" y="2268"/>
              <a:ext cx="609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3930" y="2309"/>
              <a:ext cx="15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Item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3703" y="2445"/>
              <a:ext cx="609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Rectangle 11"/>
            <p:cNvSpPr>
              <a:spLocks noChangeArrowheads="1"/>
            </p:cNvSpPr>
            <p:nvPr/>
          </p:nvSpPr>
          <p:spPr bwMode="auto">
            <a:xfrm>
              <a:off x="2553" y="2222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2720" y="2263"/>
              <a:ext cx="19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Store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7" name="Rectangle 13"/>
            <p:cNvSpPr>
              <a:spLocks noChangeArrowheads="1"/>
            </p:cNvSpPr>
            <p:nvPr/>
          </p:nvSpPr>
          <p:spPr bwMode="auto">
            <a:xfrm>
              <a:off x="2553" y="2399"/>
              <a:ext cx="521" cy="26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8" name="Rectangle 14"/>
            <p:cNvSpPr>
              <a:spLocks noChangeArrowheads="1"/>
            </p:cNvSpPr>
            <p:nvPr/>
          </p:nvSpPr>
          <p:spPr bwMode="auto">
            <a:xfrm>
              <a:off x="2599" y="2439"/>
              <a:ext cx="28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address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/>
          </p:nvSpPr>
          <p:spPr bwMode="auto">
            <a:xfrm>
              <a:off x="2599" y="2534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name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0" name="Rectangle 16"/>
            <p:cNvSpPr>
              <a:spLocks noChangeArrowheads="1"/>
            </p:cNvSpPr>
            <p:nvPr/>
          </p:nvSpPr>
          <p:spPr bwMode="auto">
            <a:xfrm>
              <a:off x="1319" y="3014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1500" y="3055"/>
              <a:ext cx="16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Sale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auto">
            <a:xfrm>
              <a:off x="1319" y="3191"/>
              <a:ext cx="521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/>
          </p:nvSpPr>
          <p:spPr bwMode="auto">
            <a:xfrm>
              <a:off x="1365" y="3231"/>
              <a:ext cx="15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date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4" name="Rectangle 20"/>
            <p:cNvSpPr>
              <a:spLocks noChangeArrowheads="1"/>
            </p:cNvSpPr>
            <p:nvPr/>
          </p:nvSpPr>
          <p:spPr bwMode="auto">
            <a:xfrm>
              <a:off x="1365" y="3420"/>
              <a:ext cx="15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time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5" name="Rectangle 21"/>
            <p:cNvSpPr>
              <a:spLocks noChangeArrowheads="1"/>
            </p:cNvSpPr>
            <p:nvPr/>
          </p:nvSpPr>
          <p:spPr bwMode="auto">
            <a:xfrm>
              <a:off x="876" y="3908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6" name="Rectangle 22"/>
            <p:cNvSpPr>
              <a:spLocks noChangeArrowheads="1"/>
            </p:cNvSpPr>
            <p:nvPr/>
          </p:nvSpPr>
          <p:spPr bwMode="auto">
            <a:xfrm>
              <a:off x="980" y="3950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Payment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7" name="Rectangle 23"/>
            <p:cNvSpPr>
              <a:spLocks noChangeArrowheads="1"/>
            </p:cNvSpPr>
            <p:nvPr/>
          </p:nvSpPr>
          <p:spPr bwMode="auto">
            <a:xfrm>
              <a:off x="876" y="408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922" y="4127"/>
              <a:ext cx="2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amount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9" name="Rectangle 25"/>
            <p:cNvSpPr>
              <a:spLocks noChangeArrowheads="1"/>
            </p:cNvSpPr>
            <p:nvPr/>
          </p:nvSpPr>
          <p:spPr bwMode="auto">
            <a:xfrm>
              <a:off x="1319" y="2134"/>
              <a:ext cx="521" cy="26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0" name="Rectangle 26"/>
            <p:cNvSpPr>
              <a:spLocks noChangeArrowheads="1"/>
            </p:cNvSpPr>
            <p:nvPr/>
          </p:nvSpPr>
          <p:spPr bwMode="auto">
            <a:xfrm>
              <a:off x="1480" y="2173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Sales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1" name="Rectangle 27"/>
            <p:cNvSpPr>
              <a:spLocks noChangeArrowheads="1"/>
            </p:cNvSpPr>
            <p:nvPr/>
          </p:nvSpPr>
          <p:spPr bwMode="auto">
            <a:xfrm>
              <a:off x="1426" y="2268"/>
              <a:ext cx="30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LineItem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2" name="Rectangle 28"/>
            <p:cNvSpPr>
              <a:spLocks noChangeArrowheads="1"/>
            </p:cNvSpPr>
            <p:nvPr/>
          </p:nvSpPr>
          <p:spPr bwMode="auto">
            <a:xfrm>
              <a:off x="1319" y="2401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3" name="Rectangle 29"/>
            <p:cNvSpPr>
              <a:spLocks noChangeArrowheads="1"/>
            </p:cNvSpPr>
            <p:nvPr/>
          </p:nvSpPr>
          <p:spPr bwMode="auto">
            <a:xfrm>
              <a:off x="1365" y="2443"/>
              <a:ext cx="28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quantity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4" name="Rectangle 30"/>
            <p:cNvSpPr>
              <a:spLocks noChangeArrowheads="1"/>
            </p:cNvSpPr>
            <p:nvPr/>
          </p:nvSpPr>
          <p:spPr bwMode="auto">
            <a:xfrm>
              <a:off x="3363" y="3908"/>
              <a:ext cx="520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5" name="Rectangle 31"/>
            <p:cNvSpPr>
              <a:spLocks noChangeArrowheads="1"/>
            </p:cNvSpPr>
            <p:nvPr/>
          </p:nvSpPr>
          <p:spPr bwMode="auto">
            <a:xfrm>
              <a:off x="3487" y="3950"/>
              <a:ext cx="27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Cashier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6" name="Rectangle 32"/>
            <p:cNvSpPr>
              <a:spLocks noChangeArrowheads="1"/>
            </p:cNvSpPr>
            <p:nvPr/>
          </p:nvSpPr>
          <p:spPr bwMode="auto">
            <a:xfrm>
              <a:off x="3363" y="4086"/>
              <a:ext cx="520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7" name="Rectangle 33"/>
            <p:cNvSpPr>
              <a:spLocks noChangeArrowheads="1"/>
            </p:cNvSpPr>
            <p:nvPr/>
          </p:nvSpPr>
          <p:spPr bwMode="auto">
            <a:xfrm>
              <a:off x="1774" y="3908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8" name="Rectangle 34"/>
            <p:cNvSpPr>
              <a:spLocks noChangeArrowheads="1"/>
            </p:cNvSpPr>
            <p:nvPr/>
          </p:nvSpPr>
          <p:spPr bwMode="auto">
            <a:xfrm>
              <a:off x="1862" y="3950"/>
              <a:ext cx="34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Customer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9" name="Rectangle 35"/>
            <p:cNvSpPr>
              <a:spLocks noChangeArrowheads="1"/>
            </p:cNvSpPr>
            <p:nvPr/>
          </p:nvSpPr>
          <p:spPr bwMode="auto">
            <a:xfrm>
              <a:off x="1774" y="408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0" name="Rectangle 36"/>
            <p:cNvSpPr>
              <a:spLocks noChangeArrowheads="1"/>
            </p:cNvSpPr>
            <p:nvPr/>
          </p:nvSpPr>
          <p:spPr bwMode="auto">
            <a:xfrm>
              <a:off x="3706" y="3107"/>
              <a:ext cx="520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1" name="Rectangle 37"/>
            <p:cNvSpPr>
              <a:spLocks noChangeArrowheads="1"/>
            </p:cNvSpPr>
            <p:nvPr/>
          </p:nvSpPr>
          <p:spPr bwMode="auto">
            <a:xfrm>
              <a:off x="3811" y="3148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Manager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2" name="Rectangle 38"/>
            <p:cNvSpPr>
              <a:spLocks noChangeArrowheads="1"/>
            </p:cNvSpPr>
            <p:nvPr/>
          </p:nvSpPr>
          <p:spPr bwMode="auto">
            <a:xfrm>
              <a:off x="3706" y="3284"/>
              <a:ext cx="520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3" name="Rectangle 39"/>
            <p:cNvSpPr>
              <a:spLocks noChangeArrowheads="1"/>
            </p:cNvSpPr>
            <p:nvPr/>
          </p:nvSpPr>
          <p:spPr bwMode="auto">
            <a:xfrm>
              <a:off x="2553" y="1468"/>
              <a:ext cx="521" cy="26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4" name="Rectangle 40"/>
            <p:cNvSpPr>
              <a:spLocks noChangeArrowheads="1"/>
            </p:cNvSpPr>
            <p:nvPr/>
          </p:nvSpPr>
          <p:spPr bwMode="auto">
            <a:xfrm>
              <a:off x="2677" y="1507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Product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5" name="Rectangle 41"/>
            <p:cNvSpPr>
              <a:spLocks noChangeArrowheads="1"/>
            </p:cNvSpPr>
            <p:nvPr/>
          </p:nvSpPr>
          <p:spPr bwMode="auto">
            <a:xfrm>
              <a:off x="2679" y="1601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Catalog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2553" y="173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7" name="Rectangle 43"/>
            <p:cNvSpPr>
              <a:spLocks noChangeArrowheads="1"/>
            </p:cNvSpPr>
            <p:nvPr/>
          </p:nvSpPr>
          <p:spPr bwMode="auto">
            <a:xfrm>
              <a:off x="3700" y="1376"/>
              <a:ext cx="615" cy="26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auto">
            <a:xfrm>
              <a:off x="3870" y="1415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Product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9" name="Rectangle 45"/>
            <p:cNvSpPr>
              <a:spLocks noChangeArrowheads="1"/>
            </p:cNvSpPr>
            <p:nvPr/>
          </p:nvSpPr>
          <p:spPr bwMode="auto">
            <a:xfrm>
              <a:off x="3782" y="1509"/>
              <a:ext cx="45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Specification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0" name="Rectangle 46"/>
            <p:cNvSpPr>
              <a:spLocks noChangeArrowheads="1"/>
            </p:cNvSpPr>
            <p:nvPr/>
          </p:nvSpPr>
          <p:spPr bwMode="auto">
            <a:xfrm>
              <a:off x="3700" y="1643"/>
              <a:ext cx="615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3746" y="1683"/>
              <a:ext cx="3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description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2" name="Rectangle 48"/>
            <p:cNvSpPr>
              <a:spLocks noChangeArrowheads="1"/>
            </p:cNvSpPr>
            <p:nvPr/>
          </p:nvSpPr>
          <p:spPr bwMode="auto">
            <a:xfrm>
              <a:off x="3746" y="1777"/>
              <a:ext cx="17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price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3" name="Rectangle 49"/>
            <p:cNvSpPr>
              <a:spLocks noChangeArrowheads="1"/>
            </p:cNvSpPr>
            <p:nvPr/>
          </p:nvSpPr>
          <p:spPr bwMode="auto">
            <a:xfrm>
              <a:off x="3746" y="1872"/>
              <a:ext cx="1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UPC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4" name="Line 50"/>
            <p:cNvSpPr>
              <a:spLocks noChangeShapeType="1"/>
            </p:cNvSpPr>
            <p:nvPr/>
          </p:nvSpPr>
          <p:spPr bwMode="auto">
            <a:xfrm flipH="1">
              <a:off x="3074" y="2445"/>
              <a:ext cx="629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5" name="Rectangle 51"/>
            <p:cNvSpPr>
              <a:spLocks noChangeArrowheads="1"/>
            </p:cNvSpPr>
            <p:nvPr/>
          </p:nvSpPr>
          <p:spPr bwMode="auto">
            <a:xfrm>
              <a:off x="3268" y="2358"/>
              <a:ext cx="24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Stocks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6" name="Rectangle 52"/>
            <p:cNvSpPr>
              <a:spLocks noChangeArrowheads="1"/>
            </p:cNvSpPr>
            <p:nvPr/>
          </p:nvSpPr>
          <p:spPr bwMode="auto">
            <a:xfrm>
              <a:off x="3576" y="2451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7" name="Line 53"/>
            <p:cNvSpPr>
              <a:spLocks noChangeShapeType="1"/>
            </p:cNvSpPr>
            <p:nvPr/>
          </p:nvSpPr>
          <p:spPr bwMode="auto">
            <a:xfrm flipV="1">
              <a:off x="2814" y="2667"/>
              <a:ext cx="1" cy="347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8" name="Rectangle 54"/>
            <p:cNvSpPr>
              <a:spLocks noChangeArrowheads="1"/>
            </p:cNvSpPr>
            <p:nvPr/>
          </p:nvSpPr>
          <p:spPr bwMode="auto">
            <a:xfrm>
              <a:off x="2925" y="2752"/>
              <a:ext cx="27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Houses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2881" y="2884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0" name="Rectangle 56"/>
            <p:cNvSpPr>
              <a:spLocks noChangeArrowheads="1"/>
            </p:cNvSpPr>
            <p:nvPr/>
          </p:nvSpPr>
          <p:spPr bwMode="auto">
            <a:xfrm>
              <a:off x="2969" y="2868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4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1" name="Line 57"/>
            <p:cNvSpPr>
              <a:spLocks noChangeShapeType="1"/>
            </p:cNvSpPr>
            <p:nvPr/>
          </p:nvSpPr>
          <p:spPr bwMode="auto">
            <a:xfrm>
              <a:off x="2814" y="1913"/>
              <a:ext cx="1" cy="309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2" name="Rectangle 58"/>
            <p:cNvSpPr>
              <a:spLocks noChangeArrowheads="1"/>
            </p:cNvSpPr>
            <p:nvPr/>
          </p:nvSpPr>
          <p:spPr bwMode="auto">
            <a:xfrm>
              <a:off x="2914" y="2010"/>
              <a:ext cx="300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Used-by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3" name="Rectangle 59"/>
            <p:cNvSpPr>
              <a:spLocks noChangeArrowheads="1"/>
            </p:cNvSpPr>
            <p:nvPr/>
          </p:nvSpPr>
          <p:spPr bwMode="auto">
            <a:xfrm>
              <a:off x="2916" y="2095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4" name="Line 60"/>
            <p:cNvSpPr>
              <a:spLocks noChangeShapeType="1"/>
            </p:cNvSpPr>
            <p:nvPr/>
          </p:nvSpPr>
          <p:spPr bwMode="auto">
            <a:xfrm flipH="1">
              <a:off x="3074" y="1690"/>
              <a:ext cx="626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5" name="Rectangle 61"/>
            <p:cNvSpPr>
              <a:spLocks noChangeArrowheads="1"/>
            </p:cNvSpPr>
            <p:nvPr/>
          </p:nvSpPr>
          <p:spPr bwMode="auto">
            <a:xfrm>
              <a:off x="3231" y="1604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Contains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6" name="Rectangle 62"/>
            <p:cNvSpPr>
              <a:spLocks noChangeArrowheads="1"/>
            </p:cNvSpPr>
            <p:nvPr/>
          </p:nvSpPr>
          <p:spPr bwMode="auto">
            <a:xfrm>
              <a:off x="3548" y="1728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7" name="Rectangle 63"/>
            <p:cNvSpPr>
              <a:spLocks noChangeArrowheads="1"/>
            </p:cNvSpPr>
            <p:nvPr/>
          </p:nvSpPr>
          <p:spPr bwMode="auto">
            <a:xfrm>
              <a:off x="3637" y="1712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4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8" name="Line 64"/>
            <p:cNvSpPr>
              <a:spLocks noChangeShapeType="1"/>
            </p:cNvSpPr>
            <p:nvPr/>
          </p:nvSpPr>
          <p:spPr bwMode="auto">
            <a:xfrm flipV="1">
              <a:off x="4007" y="2006"/>
              <a:ext cx="1" cy="262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9" name="Rectangle 65"/>
            <p:cNvSpPr>
              <a:spLocks noChangeArrowheads="1"/>
            </p:cNvSpPr>
            <p:nvPr/>
          </p:nvSpPr>
          <p:spPr bwMode="auto">
            <a:xfrm>
              <a:off x="4094" y="2050"/>
              <a:ext cx="35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Describes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0" name="Rectangle 66"/>
            <p:cNvSpPr>
              <a:spLocks noChangeArrowheads="1"/>
            </p:cNvSpPr>
            <p:nvPr/>
          </p:nvSpPr>
          <p:spPr bwMode="auto">
            <a:xfrm>
              <a:off x="4043" y="2140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1" name="Line 67"/>
            <p:cNvSpPr>
              <a:spLocks noChangeShapeType="1"/>
            </p:cNvSpPr>
            <p:nvPr/>
          </p:nvSpPr>
          <p:spPr bwMode="auto">
            <a:xfrm flipH="1">
              <a:off x="1840" y="3419"/>
              <a:ext cx="713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2" name="Rectangle 68"/>
            <p:cNvSpPr>
              <a:spLocks noChangeArrowheads="1"/>
            </p:cNvSpPr>
            <p:nvPr/>
          </p:nvSpPr>
          <p:spPr bwMode="auto">
            <a:xfrm>
              <a:off x="1978" y="3333"/>
              <a:ext cx="44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Captured-on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3" name="Line 69"/>
            <p:cNvSpPr>
              <a:spLocks noChangeShapeType="1"/>
            </p:cNvSpPr>
            <p:nvPr/>
          </p:nvSpPr>
          <p:spPr bwMode="auto">
            <a:xfrm flipV="1">
              <a:off x="1579" y="2579"/>
              <a:ext cx="1" cy="435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4" name="Rectangle 70"/>
            <p:cNvSpPr>
              <a:spLocks noChangeArrowheads="1"/>
            </p:cNvSpPr>
            <p:nvPr/>
          </p:nvSpPr>
          <p:spPr bwMode="auto">
            <a:xfrm>
              <a:off x="1099" y="2756"/>
              <a:ext cx="45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Contained-in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5" name="Rectangle 71"/>
            <p:cNvSpPr>
              <a:spLocks noChangeArrowheads="1"/>
            </p:cNvSpPr>
            <p:nvPr/>
          </p:nvSpPr>
          <p:spPr bwMode="auto">
            <a:xfrm>
              <a:off x="1646" y="2620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6" name="Rectangle 72"/>
            <p:cNvSpPr>
              <a:spLocks noChangeArrowheads="1"/>
            </p:cNvSpPr>
            <p:nvPr/>
          </p:nvSpPr>
          <p:spPr bwMode="auto">
            <a:xfrm>
              <a:off x="1735" y="2604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4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1686" y="1293"/>
              <a:ext cx="2321" cy="841"/>
            </a:xfrm>
            <a:custGeom>
              <a:avLst/>
              <a:gdLst/>
              <a:ahLst/>
              <a:cxnLst>
                <a:cxn ang="0">
                  <a:pos x="2321" y="83"/>
                </a:cxn>
                <a:cxn ang="0">
                  <a:pos x="2321" y="0"/>
                </a:cxn>
                <a:cxn ang="0">
                  <a:pos x="0" y="0"/>
                </a:cxn>
                <a:cxn ang="0">
                  <a:pos x="0" y="841"/>
                </a:cxn>
              </a:cxnLst>
              <a:rect l="0" t="0" r="r" b="b"/>
              <a:pathLst>
                <a:path w="2321" h="841">
                  <a:moveTo>
                    <a:pt x="2321" y="83"/>
                  </a:moveTo>
                  <a:lnTo>
                    <a:pt x="2321" y="0"/>
                  </a:lnTo>
                  <a:lnTo>
                    <a:pt x="0" y="0"/>
                  </a:lnTo>
                  <a:lnTo>
                    <a:pt x="0" y="841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8" name="Rectangle 74"/>
            <p:cNvSpPr>
              <a:spLocks noChangeArrowheads="1"/>
            </p:cNvSpPr>
            <p:nvPr/>
          </p:nvSpPr>
          <p:spPr bwMode="auto">
            <a:xfrm>
              <a:off x="2615" y="1205"/>
              <a:ext cx="47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Described-by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9" name="Rectangle 75"/>
            <p:cNvSpPr>
              <a:spLocks noChangeArrowheads="1"/>
            </p:cNvSpPr>
            <p:nvPr/>
          </p:nvSpPr>
          <p:spPr bwMode="auto">
            <a:xfrm>
              <a:off x="1735" y="2008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1473" y="1071"/>
              <a:ext cx="3016" cy="1374"/>
            </a:xfrm>
            <a:custGeom>
              <a:avLst/>
              <a:gdLst/>
              <a:ahLst/>
              <a:cxnLst>
                <a:cxn ang="0">
                  <a:pos x="0" y="1063"/>
                </a:cxn>
                <a:cxn ang="0">
                  <a:pos x="0" y="0"/>
                </a:cxn>
                <a:cxn ang="0">
                  <a:pos x="3016" y="0"/>
                </a:cxn>
                <a:cxn ang="0">
                  <a:pos x="3016" y="1374"/>
                </a:cxn>
                <a:cxn ang="0">
                  <a:pos x="2839" y="1374"/>
                </a:cxn>
              </a:cxnLst>
              <a:rect l="0" t="0" r="r" b="b"/>
              <a:pathLst>
                <a:path w="3016" h="1374">
                  <a:moveTo>
                    <a:pt x="0" y="1063"/>
                  </a:moveTo>
                  <a:lnTo>
                    <a:pt x="0" y="0"/>
                  </a:lnTo>
                  <a:lnTo>
                    <a:pt x="3016" y="0"/>
                  </a:lnTo>
                  <a:lnTo>
                    <a:pt x="3016" y="1374"/>
                  </a:lnTo>
                  <a:lnTo>
                    <a:pt x="2839" y="1374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1" name="Rectangle 77"/>
            <p:cNvSpPr>
              <a:spLocks noChangeArrowheads="1"/>
            </p:cNvSpPr>
            <p:nvPr/>
          </p:nvSpPr>
          <p:spPr bwMode="auto">
            <a:xfrm>
              <a:off x="2702" y="984"/>
              <a:ext cx="5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Records-sale-of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2" name="Rectangle 78"/>
            <p:cNvSpPr>
              <a:spLocks noChangeArrowheads="1"/>
            </p:cNvSpPr>
            <p:nvPr/>
          </p:nvSpPr>
          <p:spPr bwMode="auto">
            <a:xfrm>
              <a:off x="1330" y="1998"/>
              <a:ext cx="13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0..1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3" name="Line 79"/>
            <p:cNvSpPr>
              <a:spLocks noChangeShapeType="1"/>
            </p:cNvSpPr>
            <p:nvPr/>
          </p:nvSpPr>
          <p:spPr bwMode="auto">
            <a:xfrm flipH="1">
              <a:off x="3074" y="3284"/>
              <a:ext cx="632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4" name="Rectangle 80"/>
            <p:cNvSpPr>
              <a:spLocks noChangeArrowheads="1"/>
            </p:cNvSpPr>
            <p:nvPr/>
          </p:nvSpPr>
          <p:spPr bwMode="auto">
            <a:xfrm>
              <a:off x="3208" y="3197"/>
              <a:ext cx="3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Started-by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5" name="Freeform 81"/>
            <p:cNvSpPr>
              <a:spLocks/>
            </p:cNvSpPr>
            <p:nvPr/>
          </p:nvSpPr>
          <p:spPr bwMode="auto">
            <a:xfrm>
              <a:off x="1137" y="3554"/>
              <a:ext cx="336" cy="354"/>
            </a:xfrm>
            <a:custGeom>
              <a:avLst/>
              <a:gdLst/>
              <a:ahLst/>
              <a:cxnLst>
                <a:cxn ang="0">
                  <a:pos x="0" y="354"/>
                </a:cxn>
                <a:cxn ang="0">
                  <a:pos x="0" y="177"/>
                </a:cxn>
                <a:cxn ang="0">
                  <a:pos x="336" y="177"/>
                </a:cxn>
                <a:cxn ang="0">
                  <a:pos x="336" y="0"/>
                </a:cxn>
              </a:cxnLst>
              <a:rect l="0" t="0" r="r" b="b"/>
              <a:pathLst>
                <a:path w="336" h="354">
                  <a:moveTo>
                    <a:pt x="0" y="354"/>
                  </a:moveTo>
                  <a:lnTo>
                    <a:pt x="0" y="177"/>
                  </a:lnTo>
                  <a:lnTo>
                    <a:pt x="336" y="177"/>
                  </a:lnTo>
                  <a:lnTo>
                    <a:pt x="336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6" name="Rectangle 82"/>
            <p:cNvSpPr>
              <a:spLocks noChangeArrowheads="1"/>
            </p:cNvSpPr>
            <p:nvPr/>
          </p:nvSpPr>
          <p:spPr bwMode="auto">
            <a:xfrm>
              <a:off x="1106" y="3646"/>
              <a:ext cx="27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Paid-by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7" name="Freeform 83"/>
            <p:cNvSpPr>
              <a:spLocks/>
            </p:cNvSpPr>
            <p:nvPr/>
          </p:nvSpPr>
          <p:spPr bwMode="auto">
            <a:xfrm>
              <a:off x="1686" y="3554"/>
              <a:ext cx="348" cy="354"/>
            </a:xfrm>
            <a:custGeom>
              <a:avLst/>
              <a:gdLst/>
              <a:ahLst/>
              <a:cxnLst>
                <a:cxn ang="0">
                  <a:pos x="348" y="354"/>
                </a:cxn>
                <a:cxn ang="0">
                  <a:pos x="348" y="177"/>
                </a:cxn>
                <a:cxn ang="0">
                  <a:pos x="0" y="177"/>
                </a:cxn>
                <a:cxn ang="0">
                  <a:pos x="0" y="0"/>
                </a:cxn>
              </a:cxnLst>
              <a:rect l="0" t="0" r="r" b="b"/>
              <a:pathLst>
                <a:path w="348" h="354">
                  <a:moveTo>
                    <a:pt x="348" y="354"/>
                  </a:moveTo>
                  <a:lnTo>
                    <a:pt x="348" y="177"/>
                  </a:lnTo>
                  <a:lnTo>
                    <a:pt x="0" y="177"/>
                  </a:lnTo>
                  <a:lnTo>
                    <a:pt x="0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8" name="Rectangle 84"/>
            <p:cNvSpPr>
              <a:spLocks noChangeArrowheads="1"/>
            </p:cNvSpPr>
            <p:nvPr/>
          </p:nvSpPr>
          <p:spPr bwMode="auto">
            <a:xfrm>
              <a:off x="1794" y="3629"/>
              <a:ext cx="39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Initiated-by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9" name="Freeform 85"/>
            <p:cNvSpPr>
              <a:spLocks/>
            </p:cNvSpPr>
            <p:nvPr/>
          </p:nvSpPr>
          <p:spPr bwMode="auto">
            <a:xfrm>
              <a:off x="1840" y="2556"/>
              <a:ext cx="713" cy="594"/>
            </a:xfrm>
            <a:custGeom>
              <a:avLst/>
              <a:gdLst/>
              <a:ahLst/>
              <a:cxnLst>
                <a:cxn ang="0">
                  <a:pos x="0" y="594"/>
                </a:cxn>
                <a:cxn ang="0">
                  <a:pos x="357" y="594"/>
                </a:cxn>
                <a:cxn ang="0">
                  <a:pos x="357" y="0"/>
                </a:cxn>
                <a:cxn ang="0">
                  <a:pos x="713" y="0"/>
                </a:cxn>
              </a:cxnLst>
              <a:rect l="0" t="0" r="r" b="b"/>
              <a:pathLst>
                <a:path w="713" h="594">
                  <a:moveTo>
                    <a:pt x="0" y="594"/>
                  </a:moveTo>
                  <a:lnTo>
                    <a:pt x="357" y="594"/>
                  </a:lnTo>
                  <a:lnTo>
                    <a:pt x="357" y="0"/>
                  </a:lnTo>
                  <a:lnTo>
                    <a:pt x="713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0" name="Rectangle 86"/>
            <p:cNvSpPr>
              <a:spLocks noChangeArrowheads="1"/>
            </p:cNvSpPr>
            <p:nvPr/>
          </p:nvSpPr>
          <p:spPr bwMode="auto">
            <a:xfrm>
              <a:off x="2328" y="2706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Logs-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1" name="Rectangle 87"/>
            <p:cNvSpPr>
              <a:spLocks noChangeArrowheads="1"/>
            </p:cNvSpPr>
            <p:nvPr/>
          </p:nvSpPr>
          <p:spPr bwMode="auto">
            <a:xfrm>
              <a:off x="2244" y="2801"/>
              <a:ext cx="3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completed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2" name="Rectangle 88"/>
            <p:cNvSpPr>
              <a:spLocks noChangeArrowheads="1"/>
            </p:cNvSpPr>
            <p:nvPr/>
          </p:nvSpPr>
          <p:spPr bwMode="auto">
            <a:xfrm>
              <a:off x="2405" y="289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6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3" name="Rectangle 89"/>
            <p:cNvSpPr>
              <a:spLocks noChangeArrowheads="1"/>
            </p:cNvSpPr>
            <p:nvPr/>
          </p:nvSpPr>
          <p:spPr bwMode="auto">
            <a:xfrm>
              <a:off x="1868" y="3000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4" name="Freeform 90"/>
            <p:cNvSpPr>
              <a:spLocks/>
            </p:cNvSpPr>
            <p:nvPr/>
          </p:nvSpPr>
          <p:spPr bwMode="auto">
            <a:xfrm>
              <a:off x="2814" y="3554"/>
              <a:ext cx="808" cy="3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"/>
                </a:cxn>
                <a:cxn ang="0">
                  <a:pos x="808" y="177"/>
                </a:cxn>
                <a:cxn ang="0">
                  <a:pos x="808" y="354"/>
                </a:cxn>
              </a:cxnLst>
              <a:rect l="0" t="0" r="r" b="b"/>
              <a:pathLst>
                <a:path w="808" h="354">
                  <a:moveTo>
                    <a:pt x="0" y="0"/>
                  </a:moveTo>
                  <a:lnTo>
                    <a:pt x="0" y="177"/>
                  </a:lnTo>
                  <a:lnTo>
                    <a:pt x="808" y="177"/>
                  </a:lnTo>
                  <a:lnTo>
                    <a:pt x="808" y="354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5" name="Rectangle 91"/>
            <p:cNvSpPr>
              <a:spLocks noChangeArrowheads="1"/>
            </p:cNvSpPr>
            <p:nvPr/>
          </p:nvSpPr>
          <p:spPr bwMode="auto">
            <a:xfrm>
              <a:off x="2876" y="364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3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6" name="Rectangle 92"/>
            <p:cNvSpPr>
              <a:spLocks noChangeArrowheads="1"/>
            </p:cNvSpPr>
            <p:nvPr/>
          </p:nvSpPr>
          <p:spPr bwMode="auto">
            <a:xfrm>
              <a:off x="2920" y="3645"/>
              <a:ext cx="65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Records-sales-on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7" name="Rectangle 93"/>
            <p:cNvSpPr>
              <a:spLocks noChangeArrowheads="1"/>
            </p:cNvSpPr>
            <p:nvPr/>
          </p:nvSpPr>
          <p:spPr bwMode="auto">
            <a:xfrm>
              <a:off x="3114" y="169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8" name="Rectangle 94"/>
            <p:cNvSpPr>
              <a:spLocks noChangeArrowheads="1"/>
            </p:cNvSpPr>
            <p:nvPr/>
          </p:nvSpPr>
          <p:spPr bwMode="auto">
            <a:xfrm>
              <a:off x="2449" y="2453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9" name="Rectangle 95"/>
            <p:cNvSpPr>
              <a:spLocks noChangeArrowheads="1"/>
            </p:cNvSpPr>
            <p:nvPr/>
          </p:nvSpPr>
          <p:spPr bwMode="auto">
            <a:xfrm>
              <a:off x="2845" y="270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0" name="Rectangle 96"/>
            <p:cNvSpPr>
              <a:spLocks noChangeArrowheads="1"/>
            </p:cNvSpPr>
            <p:nvPr/>
          </p:nvSpPr>
          <p:spPr bwMode="auto">
            <a:xfrm>
              <a:off x="3114" y="2453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1" name="Rectangle 97"/>
            <p:cNvSpPr>
              <a:spLocks noChangeArrowheads="1"/>
            </p:cNvSpPr>
            <p:nvPr/>
          </p:nvSpPr>
          <p:spPr bwMode="auto">
            <a:xfrm>
              <a:off x="4049" y="1246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2" name="Rectangle 98"/>
            <p:cNvSpPr>
              <a:spLocks noChangeArrowheads="1"/>
            </p:cNvSpPr>
            <p:nvPr/>
          </p:nvSpPr>
          <p:spPr bwMode="auto">
            <a:xfrm>
              <a:off x="4355" y="244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3" name="Rectangle 99"/>
            <p:cNvSpPr>
              <a:spLocks noChangeArrowheads="1"/>
            </p:cNvSpPr>
            <p:nvPr/>
          </p:nvSpPr>
          <p:spPr bwMode="auto">
            <a:xfrm>
              <a:off x="3601" y="328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4" name="Rectangle 100"/>
            <p:cNvSpPr>
              <a:spLocks noChangeArrowheads="1"/>
            </p:cNvSpPr>
            <p:nvPr/>
          </p:nvSpPr>
          <p:spPr bwMode="auto">
            <a:xfrm>
              <a:off x="3114" y="3304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5" name="Rectangle 101"/>
            <p:cNvSpPr>
              <a:spLocks noChangeArrowheads="1"/>
            </p:cNvSpPr>
            <p:nvPr/>
          </p:nvSpPr>
          <p:spPr bwMode="auto">
            <a:xfrm>
              <a:off x="3654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6" name="Rectangle 102"/>
            <p:cNvSpPr>
              <a:spLocks noChangeArrowheads="1"/>
            </p:cNvSpPr>
            <p:nvPr/>
          </p:nvSpPr>
          <p:spPr bwMode="auto">
            <a:xfrm>
              <a:off x="2739" y="359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7" name="Rectangle 103"/>
            <p:cNvSpPr>
              <a:spLocks noChangeArrowheads="1"/>
            </p:cNvSpPr>
            <p:nvPr/>
          </p:nvSpPr>
          <p:spPr bwMode="auto">
            <a:xfrm>
              <a:off x="2066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8" name="Rectangle 104"/>
            <p:cNvSpPr>
              <a:spLocks noChangeArrowheads="1"/>
            </p:cNvSpPr>
            <p:nvPr/>
          </p:nvSpPr>
          <p:spPr bwMode="auto">
            <a:xfrm>
              <a:off x="1741" y="355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9" name="Rectangle 105"/>
            <p:cNvSpPr>
              <a:spLocks noChangeArrowheads="1"/>
            </p:cNvSpPr>
            <p:nvPr/>
          </p:nvSpPr>
          <p:spPr bwMode="auto">
            <a:xfrm>
              <a:off x="1061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0" name="Rectangle 106"/>
            <p:cNvSpPr>
              <a:spLocks noChangeArrowheads="1"/>
            </p:cNvSpPr>
            <p:nvPr/>
          </p:nvSpPr>
          <p:spPr bwMode="auto">
            <a:xfrm>
              <a:off x="1503" y="359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1" name="Rectangle 107"/>
            <p:cNvSpPr>
              <a:spLocks noChangeArrowheads="1"/>
            </p:cNvSpPr>
            <p:nvPr/>
          </p:nvSpPr>
          <p:spPr bwMode="auto">
            <a:xfrm>
              <a:off x="1611" y="2886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2" name="Rectangle 108"/>
            <p:cNvSpPr>
              <a:spLocks noChangeArrowheads="1"/>
            </p:cNvSpPr>
            <p:nvPr/>
          </p:nvSpPr>
          <p:spPr bwMode="auto">
            <a:xfrm>
              <a:off x="1873" y="343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3" name="Rectangle 109"/>
            <p:cNvSpPr>
              <a:spLocks noChangeArrowheads="1"/>
            </p:cNvSpPr>
            <p:nvPr/>
          </p:nvSpPr>
          <p:spPr bwMode="auto">
            <a:xfrm>
              <a:off x="2449" y="343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4" name="Rectangle 110"/>
            <p:cNvSpPr>
              <a:spLocks noChangeArrowheads="1"/>
            </p:cNvSpPr>
            <p:nvPr/>
          </p:nvSpPr>
          <p:spPr bwMode="auto">
            <a:xfrm>
              <a:off x="2739" y="191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1363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26F46021-69DB-CE3C-0239-945ECAC37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84ADA63F-1B95-4938-A2AB-C9138BE0353B}" type="slidenum">
              <a:rPr lang="de-DE" altLang="en-US" sz="1000"/>
              <a:pPr/>
              <a:t>32</a:t>
            </a:fld>
            <a:endParaRPr lang="de-DE" altLang="en-US" sz="10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A4ED4DE4-6922-4200-219E-B0E8D5185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Creator – Example… 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277A1943-E614-115A-3FBA-7CAB68E36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dirty="0"/>
              <a:t>In POS app, who should create </a:t>
            </a:r>
            <a:r>
              <a:rPr lang="en-US" altLang="en-US" i="1" dirty="0" err="1"/>
              <a:t>SalesLineItem</a:t>
            </a:r>
            <a:r>
              <a:rPr lang="en-US" altLang="en-US" dirty="0"/>
              <a:t> instance.</a:t>
            </a:r>
          </a:p>
          <a:p>
            <a:pPr marL="342900" indent="-342900"/>
            <a:r>
              <a:rPr lang="en-US" altLang="en-US" dirty="0"/>
              <a:t>By </a:t>
            </a:r>
            <a:r>
              <a:rPr lang="en-US" altLang="en-US" u="sng" dirty="0">
                <a:solidFill>
                  <a:srgbClr val="FF0000"/>
                </a:solidFill>
              </a:rPr>
              <a:t>Creator</a:t>
            </a:r>
            <a:r>
              <a:rPr lang="en-US" altLang="en-US" dirty="0"/>
              <a:t>, look for class that aggregates, contains, etc.</a:t>
            </a:r>
          </a:p>
        </p:txBody>
      </p:sp>
      <p:pic>
        <p:nvPicPr>
          <p:cNvPr id="21509" name="Picture 4">
            <a:extLst>
              <a:ext uri="{FF2B5EF4-FFF2-40B4-BE49-F238E27FC236}">
                <a16:creationId xmlns:a16="http://schemas.microsoft.com/office/drawing/2014/main" id="{4AB4B2E5-297A-295C-02C9-2DE1E4A7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3733800"/>
            <a:ext cx="3190875" cy="2343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1510" name="TextBox 5">
            <a:extLst>
              <a:ext uri="{FF2B5EF4-FFF2-40B4-BE49-F238E27FC236}">
                <a16:creationId xmlns:a16="http://schemas.microsoft.com/office/drawing/2014/main" id="{602A46C8-0C2A-6669-7D04-BE7D479BD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713" y="5143501"/>
            <a:ext cx="2423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en-US" sz="1000">
                <a:solidFill>
                  <a:srgbClr val="080808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8CA12AA3-011C-28E6-70FE-E3E56650F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FA8F3D11-C2A9-4000-8954-9B2673F127D5}" type="slidenum">
              <a:rPr lang="de-DE" altLang="en-US" sz="1000"/>
              <a:pPr/>
              <a:t>33</a:t>
            </a:fld>
            <a:endParaRPr lang="de-DE" altLang="en-US" sz="10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E2149C6-D668-8387-976A-3D8B387F4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…Creator – Example…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101FB72-3646-9E8A-469B-D870D9E84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sz="3600" i="1" dirty="0"/>
              <a:t>Sale</a:t>
            </a:r>
            <a:r>
              <a:rPr lang="en-US" altLang="en-US" sz="3600" dirty="0"/>
              <a:t> aggregates many </a:t>
            </a:r>
            <a:r>
              <a:rPr lang="en-US" altLang="en-US" sz="3600" i="1" dirty="0" err="1"/>
              <a:t>SalesLineItem</a:t>
            </a:r>
            <a:r>
              <a:rPr lang="en-US" altLang="en-US" sz="3600" dirty="0"/>
              <a:t> objects so </a:t>
            </a:r>
            <a:r>
              <a:rPr lang="en-US" altLang="en-US" sz="3600" i="1" dirty="0"/>
              <a:t>Sale</a:t>
            </a:r>
            <a:r>
              <a:rPr lang="en-US" altLang="en-US" sz="3600" dirty="0"/>
              <a:t> is candidate</a:t>
            </a:r>
          </a:p>
        </p:txBody>
      </p:sp>
      <p:pic>
        <p:nvPicPr>
          <p:cNvPr id="22533" name="Picture 4">
            <a:extLst>
              <a:ext uri="{FF2B5EF4-FFF2-40B4-BE49-F238E27FC236}">
                <a16:creationId xmlns:a16="http://schemas.microsoft.com/office/drawing/2014/main" id="{3CAB8253-7EAF-EF2F-8DAE-009ADB120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3505200"/>
            <a:ext cx="5521325" cy="157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61" name="Rectangle 2356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9C33E26A-2956-BD09-B3C9-0B740A231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306946" y="989462"/>
            <a:ext cx="3103808" cy="4421876"/>
          </a:xfrm>
        </p:spPr>
        <p:txBody>
          <a:bodyPr anchor="t">
            <a:normAutofit/>
          </a:bodyPr>
          <a:lstStyle/>
          <a:p>
            <a:pPr algn="r"/>
            <a:r>
              <a:rPr lang="en-US" altLang="en-US" sz="4000" dirty="0"/>
              <a:t>Creator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A3E79A1-F1F6-1F20-235D-05C460718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4840" y="828813"/>
            <a:ext cx="7967604" cy="4743174"/>
          </a:xfrm>
        </p:spPr>
        <p:txBody>
          <a:bodyPr anchor="t">
            <a:normAutofit/>
          </a:bodyPr>
          <a:lstStyle/>
          <a:p>
            <a:pPr marL="342900" indent="-342900"/>
            <a:r>
              <a:rPr lang="en-US" altLang="en-US" sz="4000" dirty="0"/>
              <a:t>Consequences</a:t>
            </a:r>
          </a:p>
          <a:p>
            <a:pPr marL="0" indent="0">
              <a:buNone/>
            </a:pPr>
            <a:endParaRPr lang="en-US" altLang="en-US" sz="4000" dirty="0"/>
          </a:p>
          <a:p>
            <a:pPr marL="742950" lvl="1" indent="-285750" algn="just"/>
            <a:r>
              <a:rPr lang="en-US" altLang="en-US" sz="4000" dirty="0"/>
              <a:t>Coupling is usually not increased because created class is likely already visible to creator class, due to the existing associations that motivated the choice.</a:t>
            </a:r>
          </a:p>
        </p:txBody>
      </p:sp>
      <p:sp>
        <p:nvSpPr>
          <p:cNvPr id="23563" name="Rectangle 2356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5" name="Rectangle 2356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2B9BA762-94AA-6E26-29BC-2AED14177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4320" y="6455664"/>
            <a:ext cx="448056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DD73768B-A12D-4D92-B462-5B83982062EC}" type="slidenum">
              <a:rPr lang="de-DE" alt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de-DE" altLang="en-US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monopoly scheme&#10;&#10;Description automatically generated">
            <a:extLst>
              <a:ext uri="{FF2B5EF4-FFF2-40B4-BE49-F238E27FC236}">
                <a16:creationId xmlns:a16="http://schemas.microsoft.com/office/drawing/2014/main" id="{3C25CAEE-D5E8-FAE3-A42A-7C95151C1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748" y="998876"/>
            <a:ext cx="795866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6AA1E-3E0B-4B71-0D62-0E6BD5AB6167}"/>
              </a:ext>
            </a:extLst>
          </p:cNvPr>
          <p:cNvSpPr txBox="1"/>
          <p:nvPr/>
        </p:nvSpPr>
        <p:spPr>
          <a:xfrm>
            <a:off x="289553" y="3566584"/>
            <a:ext cx="30588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Who should get a square given a unique ID?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When you start a game, who creates the squares for the board?</a:t>
            </a:r>
          </a:p>
        </p:txBody>
      </p:sp>
    </p:spTree>
    <p:extLst>
      <p:ext uri="{BB962C8B-B14F-4D97-AF65-F5344CB8AC3E}">
        <p14:creationId xmlns:p14="http://schemas.microsoft.com/office/powerpoint/2010/main" val="3258019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4DCA8-1C4F-CF16-0EEB-4ED5D6A3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27449"/>
            <a:ext cx="5294716" cy="1403099"/>
          </a:xfrm>
          <a:prstGeom prst="rect">
            <a:avLst/>
          </a:prstGeom>
        </p:spPr>
      </p:pic>
      <p:cxnSp>
        <p:nvCxnSpPr>
          <p:cNvPr id="37" name="Straight Connector 3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53A4A79-D6A6-DD9E-F2E1-C55B639BB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284018"/>
            <a:ext cx="5294715" cy="22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88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>
            <a:extLst>
              <a:ext uri="{FF2B5EF4-FFF2-40B4-BE49-F238E27FC236}">
                <a16:creationId xmlns:a16="http://schemas.microsoft.com/office/drawing/2014/main" id="{93982151-7A53-DB27-2695-5CDA3B118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rgbClr val="002B5D"/>
                </a:solidFill>
                <a:latin typeface="Arial Narrow" panose="020B0606020202030204" pitchFamily="34" charset="0"/>
              </a:defRPr>
            </a:lvl9pPr>
          </a:lstStyle>
          <a:p>
            <a:fld id="{620615A4-CB6F-4DA7-90B3-EE349BCCBFC9}" type="slidenum">
              <a:rPr lang="de-DE" altLang="en-US" sz="1000"/>
              <a:pPr/>
              <a:t>37</a:t>
            </a:fld>
            <a:endParaRPr lang="de-DE" altLang="en-US" sz="10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FE699A3-9B3A-A1F5-81A7-39197121F8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5400"/>
              <a:t>References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6076B404-E338-B43F-1FEB-BAEDAE050D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pPr marL="342900" indent="-342900"/>
            <a:r>
              <a:rPr lang="en-US" altLang="en-US"/>
              <a:t>Larman, C. </a:t>
            </a:r>
            <a:r>
              <a:rPr lang="en-US" altLang="en-US" i="1"/>
              <a:t>Applying UML and Patterns: An Introduction to Object-Oriented Analysis and Design and Iterative Development</a:t>
            </a:r>
            <a:r>
              <a:rPr lang="en-US" altLang="en-US"/>
              <a:t>, Third Edition, Upper Saddle River, NJ: Prentice Hall PTR, 2005.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56F3-5C3D-7964-9C74-B18CA45B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11176"/>
            <a:ext cx="10058400" cy="1609344"/>
          </a:xfrm>
        </p:spPr>
        <p:txBody>
          <a:bodyPr>
            <a:noAutofit/>
          </a:bodyPr>
          <a:lstStyle/>
          <a:p>
            <a:pPr algn="just"/>
            <a:r>
              <a:rPr lang="en-US" sz="4000" dirty="0"/>
              <a:t>Readings , Assignments, 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3C13-C6C6-1D43-90A5-FDB216772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88136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</a:t>
            </a:r>
            <a:r>
              <a:rPr lang="en-US" sz="3100" b="1" dirty="0"/>
              <a:t>Read:</a:t>
            </a:r>
          </a:p>
          <a:p>
            <a:pPr lvl="2"/>
            <a:endParaRPr lang="en-US" sz="3100" dirty="0"/>
          </a:p>
          <a:p>
            <a:pPr lvl="2"/>
            <a:r>
              <a:rPr lang="en-US" sz="3100" dirty="0"/>
              <a:t>Chapters 9, 11, 12, 14 of the textbook.</a:t>
            </a:r>
          </a:p>
          <a:p>
            <a:pPr marL="274637" lvl="1" indent="0">
              <a:buNone/>
            </a:pPr>
            <a:endParaRPr lang="en-US" sz="3100" dirty="0"/>
          </a:p>
          <a:p>
            <a:pPr marL="0" lvl="1" indent="0">
              <a:spcBef>
                <a:spcPts val="1200"/>
              </a:spcBef>
              <a:buNone/>
            </a:pPr>
            <a:r>
              <a:rPr lang="en-US" sz="3100" dirty="0"/>
              <a:t>         </a:t>
            </a:r>
            <a:r>
              <a:rPr lang="en-US" sz="3100" b="1" dirty="0"/>
              <a:t>Assignments &amp; Project Tasks:</a:t>
            </a:r>
          </a:p>
          <a:p>
            <a:pPr lvl="2"/>
            <a:r>
              <a:rPr lang="en-US" sz="3100" dirty="0"/>
              <a:t>Project Deliverable 2 is open (Due on Tuesday 18/2). This is a </a:t>
            </a:r>
            <a:r>
              <a:rPr lang="en-US" sz="3100" u="sng" dirty="0"/>
              <a:t>Group Submission</a:t>
            </a:r>
            <a:r>
              <a:rPr lang="en-US" sz="31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E8F83-779A-E8B9-DD19-B6BCF0E1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Closed book with solid fill">
            <a:extLst>
              <a:ext uri="{FF2B5EF4-FFF2-40B4-BE49-F238E27FC236}">
                <a16:creationId xmlns:a16="http://schemas.microsoft.com/office/drawing/2014/main" id="{361AFB0C-1F93-39C9-9BCB-758EFEAAB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77" y="1848539"/>
            <a:ext cx="914400" cy="914400"/>
          </a:xfrm>
          <a:prstGeom prst="rect">
            <a:avLst/>
          </a:prstGeom>
        </p:spPr>
      </p:pic>
      <p:pic>
        <p:nvPicPr>
          <p:cNvPr id="8" name="Graphic 7" descr="Inbox Check with solid fill">
            <a:extLst>
              <a:ext uri="{FF2B5EF4-FFF2-40B4-BE49-F238E27FC236}">
                <a16:creationId xmlns:a16="http://schemas.microsoft.com/office/drawing/2014/main" id="{7E1EAE56-3188-9CC6-4554-392E28EF3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77" y="4095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23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0FD73D1-447F-2389-971D-2D689D69A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3" y="-11279"/>
            <a:ext cx="12191997" cy="685798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F72E41-D8D7-F589-0125-D336DE2A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598" y="21736"/>
            <a:ext cx="12206598" cy="6879745"/>
            <a:chOff x="-14598" y="21736"/>
            <a:chExt cx="12206598" cy="68797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13EADE-3A56-21CF-6809-E58C7DDCB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4578264" y="-733992"/>
              <a:ext cx="3020876" cy="12206596"/>
            </a:xfrm>
            <a:prstGeom prst="rect">
              <a:avLst/>
            </a:prstGeom>
            <a:gradFill flip="none" rotWithShape="1">
              <a:gsLst>
                <a:gs pos="21000">
                  <a:srgbClr val="000000">
                    <a:alpha val="62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1EA0F4-FEA8-8A8D-25F3-BCCDA3F4F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832304"/>
              <a:ext cx="12192000" cy="3055057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75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58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3842CE-80A1-1110-8DDA-D6F18BE0C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617204" y="1610686"/>
              <a:ext cx="4574794" cy="5290794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49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C9318B-F00C-0365-EC3A-B46DF3523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4597" y="21736"/>
              <a:ext cx="3585523" cy="6879745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49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9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92A2C8-D25D-5522-FFDD-CF5793AEF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806026" y="1712428"/>
              <a:ext cx="4354310" cy="599555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4000">
                  <a:schemeClr val="accent2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365D34-0718-7406-D03A-0E561285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3447"/>
            <a:ext cx="10141040" cy="11261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709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5" name="Slide Background">
            <a:extLst>
              <a:ext uri="{FF2B5EF4-FFF2-40B4-BE49-F238E27FC236}">
                <a16:creationId xmlns:a16="http://schemas.microsoft.com/office/drawing/2014/main" id="{7DE220E6-BA55-4F04-B3C4-F4985F3E7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68017" name="tint">
            <a:extLst>
              <a:ext uri="{FF2B5EF4-FFF2-40B4-BE49-F238E27FC236}">
                <a16:creationId xmlns:a16="http://schemas.microsoft.com/office/drawing/2014/main" id="{5AE190BC-D2FD-433E-AB89-0DF68EFD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5644" y="0"/>
            <a:ext cx="1046356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768019" name="Rectangle 768018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6444" y="0"/>
            <a:ext cx="6075554" cy="6858000"/>
          </a:xfrm>
          <a:prstGeom prst="rect">
            <a:avLst/>
          </a:prstGeom>
          <a:ln>
            <a:noFill/>
          </a:ln>
          <a:effectLst>
            <a:outerShdw blurRad="508000" dist="190500" dir="546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16432" y="762001"/>
            <a:ext cx="4554680" cy="1708243"/>
          </a:xfrm>
        </p:spPr>
        <p:txBody>
          <a:bodyPr anchor="ctr">
            <a:normAutofit/>
          </a:bodyPr>
          <a:lstStyle/>
          <a:p>
            <a:r>
              <a:rPr lang="en-US" altLang="en-US" sz="4000"/>
              <a:t>System Operation Contracts</a:t>
            </a:r>
          </a:p>
        </p:txBody>
      </p:sp>
      <p:pic>
        <p:nvPicPr>
          <p:cNvPr id="768007" name="Graphic 768006" descr="Document">
            <a:extLst>
              <a:ext uri="{FF2B5EF4-FFF2-40B4-BE49-F238E27FC236}">
                <a16:creationId xmlns:a16="http://schemas.microsoft.com/office/drawing/2014/main" id="{3AC793E7-E6AB-B749-BCE1-5BE9A7A75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367" y="1158500"/>
            <a:ext cx="4541003" cy="4541003"/>
          </a:xfrm>
          <a:prstGeom prst="rect">
            <a:avLst/>
          </a:prstGeom>
        </p:spPr>
      </p:pic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0162" y="2470244"/>
            <a:ext cx="5830938" cy="3769835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US" sz="2700" dirty="0"/>
              <a:t>Documents operations a system must perform.</a:t>
            </a:r>
          </a:p>
          <a:p>
            <a:pPr marL="342900" indent="-342900"/>
            <a:endParaRPr lang="en-US" sz="2700" dirty="0"/>
          </a:p>
          <a:p>
            <a:pPr marL="342900" indent="-342900"/>
            <a:r>
              <a:rPr lang="en-US" sz="2700" dirty="0"/>
              <a:t>For each operation, documents:</a:t>
            </a:r>
          </a:p>
          <a:p>
            <a:pPr marL="742950" lvl="1" indent="-285750"/>
            <a:r>
              <a:rPr lang="en-US" sz="2700" dirty="0"/>
              <a:t>What the operation commits to achieve</a:t>
            </a:r>
          </a:p>
          <a:p>
            <a:pPr marL="742950" lvl="1" indent="-285750"/>
            <a:r>
              <a:rPr lang="en-US" sz="2700" dirty="0"/>
              <a:t>An operation’s pre and post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2520" y="6356350"/>
            <a:ext cx="31993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2FF2C2-FBA8-4298-A0A0-FDFEBB59E08A}" type="slidenum">
              <a:rPr lang="de-DE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5960" name="Rectangle 76595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962" name="Rectangle 76596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964" name="Rectangle 76596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966" name="Rectangle 76596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Operation Contracts</a:t>
            </a:r>
          </a:p>
        </p:txBody>
      </p:sp>
      <p:pic>
        <p:nvPicPr>
          <p:cNvPr id="7659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7167" y="1966293"/>
            <a:ext cx="8677664" cy="445216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0C0E1BF-AC19-4E39-AD54-1E1A62203205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65" name="Rectangle 770064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altLang="en-US" sz="4000">
                <a:solidFill>
                  <a:schemeClr val="bg1"/>
                </a:solidFill>
              </a:rPr>
              <a:t>System Operation Contracts</a:t>
            </a:r>
          </a:p>
        </p:txBody>
      </p:sp>
      <p:sp>
        <p:nvSpPr>
          <p:cNvPr id="770067" name="Rectangle 77006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069" name="Rectangle 77006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60867" y="3246439"/>
            <a:ext cx="672957" cy="343768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E4612732-A0D0-478A-9235-6FF7B78A0585}" type="slidenum">
              <a:rPr lang="de-DE" sz="140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5548" y="2217343"/>
            <a:ext cx="10653275" cy="395961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n-US" sz="2400" dirty="0"/>
              <a:t>To create a contract</a:t>
            </a:r>
          </a:p>
          <a:p>
            <a:pPr marL="742950" lvl="1" indent="-285750"/>
            <a:r>
              <a:rPr lang="en-US" dirty="0"/>
              <a:t>Identify operations from System Sequence Diagrams (SSDs)</a:t>
            </a:r>
          </a:p>
          <a:p>
            <a:pPr marL="742950" lvl="1" indent="-285750"/>
            <a:endParaRPr lang="en-US" dirty="0"/>
          </a:p>
          <a:p>
            <a:pPr marL="742950" lvl="1" indent="-285750"/>
            <a:r>
              <a:rPr lang="en-US" dirty="0"/>
              <a:t>For each operation, write:</a:t>
            </a:r>
          </a:p>
          <a:p>
            <a:pPr lvl="2"/>
            <a:r>
              <a:rPr lang="en-US" sz="2400" dirty="0"/>
              <a:t>Responsibilities (purpose of operation)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Pre-Conditions (state of the system before execution of the operation)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Post-Conditions (state changes to objects in the conceptual model, e.g., instance creation/deletion; attribute modification, association creation/deletion)</a:t>
            </a:r>
          </a:p>
          <a:p>
            <a:pPr lvl="2"/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2104" name="Rectangle 77210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106" name="Rectangle 77210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2108" name="Rectangle 77210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110" name="Rectangle 77210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2112" name="Freeform: Shape 77211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Operation Contract Full Template</a:t>
            </a:r>
          </a:p>
        </p:txBody>
      </p:sp>
      <p:pic>
        <p:nvPicPr>
          <p:cNvPr id="772099" name="Picture 3" descr="contract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5" y="37211"/>
            <a:ext cx="8113770" cy="6875819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50ADCC1-ADA1-436F-8E49-4B03770FD01B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60C50-4779-B427-7CA0-C70C7036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Operations Contract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587CB-8994-9ACF-8210-19656A565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853928" cy="42519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3000" dirty="0"/>
              <a:t>When we assign the post conditions, we can be inspired by looking into the domain model that we already created, and ask our selves:</a:t>
            </a:r>
          </a:p>
          <a:p>
            <a:pPr algn="just"/>
            <a:endParaRPr lang="en-US" sz="3000" dirty="0"/>
          </a:p>
          <a:p>
            <a:pPr lvl="1" algn="just"/>
            <a:r>
              <a:rPr lang="en-US" sz="2600" dirty="0"/>
              <a:t>Which </a:t>
            </a:r>
            <a:r>
              <a:rPr lang="en-US" sz="2600" b="1" dirty="0">
                <a:solidFill>
                  <a:schemeClr val="accent1"/>
                </a:solidFill>
              </a:rPr>
              <a:t>instances (objects) will be created</a:t>
            </a:r>
            <a:r>
              <a:rPr lang="en-US" sz="2600" b="1" dirty="0"/>
              <a:t> </a:t>
            </a:r>
            <a:r>
              <a:rPr lang="en-US" sz="2600" dirty="0"/>
              <a:t>when the external operation enters the system?</a:t>
            </a:r>
          </a:p>
          <a:p>
            <a:pPr lvl="1" algn="just"/>
            <a:endParaRPr lang="en-US" sz="2600" dirty="0"/>
          </a:p>
          <a:p>
            <a:pPr lvl="1" algn="just"/>
            <a:r>
              <a:rPr lang="en-US" sz="2600" dirty="0"/>
              <a:t>Which </a:t>
            </a:r>
            <a:r>
              <a:rPr lang="en-US" sz="2600" b="1" dirty="0">
                <a:solidFill>
                  <a:schemeClr val="accent1"/>
                </a:solidFill>
              </a:rPr>
              <a:t>Associations will be formed </a:t>
            </a:r>
            <a:r>
              <a:rPr lang="en-US" sz="2600" dirty="0"/>
              <a:t>when the external operation enters the system?</a:t>
            </a:r>
          </a:p>
          <a:p>
            <a:pPr marL="457200" lvl="1" indent="0" algn="just">
              <a:buNone/>
            </a:pPr>
            <a:endParaRPr lang="en-US" sz="2600" dirty="0"/>
          </a:p>
          <a:p>
            <a:pPr lvl="1" algn="just"/>
            <a:r>
              <a:rPr lang="en-US" sz="2600" dirty="0"/>
              <a:t>Which </a:t>
            </a:r>
            <a:r>
              <a:rPr lang="en-US" sz="2600" b="1" dirty="0">
                <a:solidFill>
                  <a:schemeClr val="accent1"/>
                </a:solidFill>
              </a:rPr>
              <a:t>attributes will have their values modified </a:t>
            </a:r>
            <a:r>
              <a:rPr lang="en-US" sz="2600" dirty="0"/>
              <a:t>when the external operation enters the system?</a:t>
            </a:r>
          </a:p>
        </p:txBody>
      </p:sp>
    </p:spTree>
    <p:extLst>
      <p:ext uri="{BB962C8B-B14F-4D97-AF65-F5344CB8AC3E}">
        <p14:creationId xmlns:p14="http://schemas.microsoft.com/office/powerpoint/2010/main" val="397622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34429" y="559837"/>
            <a:ext cx="4564659" cy="1642956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solidFill>
                  <a:schemeClr val="tx2"/>
                </a:solidFill>
              </a:rPr>
              <a:t>Example: Class Diagram for Point of Sale (</a:t>
            </a:r>
            <a:r>
              <a:rPr lang="en-US" altLang="en-US" sz="3600" dirty="0" err="1">
                <a:solidFill>
                  <a:schemeClr val="tx2"/>
                </a:solidFill>
              </a:rPr>
              <a:t>PoS</a:t>
            </a:r>
            <a:r>
              <a:rPr lang="en-US" altLang="en-US" sz="3600" dirty="0">
                <a:solidFill>
                  <a:schemeClr val="tx2"/>
                </a:solidFill>
              </a:rPr>
              <a:t> System)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445238" y="6356350"/>
            <a:ext cx="54864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ABEAC46-B3E9-42FD-B02C-5AE907EC9AF9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8" name="Group 4"/>
          <p:cNvGrpSpPr>
            <a:grpSpLocks noChangeAspect="1"/>
          </p:cNvGrpSpPr>
          <p:nvPr/>
        </p:nvGrpSpPr>
        <p:grpSpPr bwMode="auto">
          <a:xfrm>
            <a:off x="5139176" y="609600"/>
            <a:ext cx="6298079" cy="5638800"/>
            <a:chOff x="863" y="962"/>
            <a:chExt cx="3697" cy="3310"/>
          </a:xfrm>
        </p:grpSpPr>
        <p:sp>
          <p:nvSpPr>
            <p:cNvPr id="10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863" y="962"/>
              <a:ext cx="3697" cy="3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9" name="Rectangle 5"/>
            <p:cNvSpPr>
              <a:spLocks noChangeArrowheads="1"/>
            </p:cNvSpPr>
            <p:nvPr/>
          </p:nvSpPr>
          <p:spPr bwMode="auto">
            <a:xfrm>
              <a:off x="2553" y="3014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2706" y="3055"/>
              <a:ext cx="26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register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2553" y="3191"/>
              <a:ext cx="521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3703" y="2268"/>
              <a:ext cx="609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3930" y="2309"/>
              <a:ext cx="15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Item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3703" y="2445"/>
              <a:ext cx="609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Rectangle 11"/>
            <p:cNvSpPr>
              <a:spLocks noChangeArrowheads="1"/>
            </p:cNvSpPr>
            <p:nvPr/>
          </p:nvSpPr>
          <p:spPr bwMode="auto">
            <a:xfrm>
              <a:off x="2553" y="2222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2720" y="2263"/>
              <a:ext cx="19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Store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7" name="Rectangle 13"/>
            <p:cNvSpPr>
              <a:spLocks noChangeArrowheads="1"/>
            </p:cNvSpPr>
            <p:nvPr/>
          </p:nvSpPr>
          <p:spPr bwMode="auto">
            <a:xfrm>
              <a:off x="2553" y="2399"/>
              <a:ext cx="521" cy="26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8" name="Rectangle 14"/>
            <p:cNvSpPr>
              <a:spLocks noChangeArrowheads="1"/>
            </p:cNvSpPr>
            <p:nvPr/>
          </p:nvSpPr>
          <p:spPr bwMode="auto">
            <a:xfrm>
              <a:off x="2599" y="2439"/>
              <a:ext cx="28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address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/>
          </p:nvSpPr>
          <p:spPr bwMode="auto">
            <a:xfrm>
              <a:off x="2599" y="2534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name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0" name="Rectangle 16"/>
            <p:cNvSpPr>
              <a:spLocks noChangeArrowheads="1"/>
            </p:cNvSpPr>
            <p:nvPr/>
          </p:nvSpPr>
          <p:spPr bwMode="auto">
            <a:xfrm>
              <a:off x="1319" y="3014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1500" y="3055"/>
              <a:ext cx="16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Sale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auto">
            <a:xfrm>
              <a:off x="1319" y="3191"/>
              <a:ext cx="521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/>
          </p:nvSpPr>
          <p:spPr bwMode="auto">
            <a:xfrm>
              <a:off x="1365" y="3231"/>
              <a:ext cx="15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date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4" name="Rectangle 20"/>
            <p:cNvSpPr>
              <a:spLocks noChangeArrowheads="1"/>
            </p:cNvSpPr>
            <p:nvPr/>
          </p:nvSpPr>
          <p:spPr bwMode="auto">
            <a:xfrm>
              <a:off x="1365" y="3420"/>
              <a:ext cx="15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time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5" name="Rectangle 21"/>
            <p:cNvSpPr>
              <a:spLocks noChangeArrowheads="1"/>
            </p:cNvSpPr>
            <p:nvPr/>
          </p:nvSpPr>
          <p:spPr bwMode="auto">
            <a:xfrm>
              <a:off x="876" y="3908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6" name="Rectangle 22"/>
            <p:cNvSpPr>
              <a:spLocks noChangeArrowheads="1"/>
            </p:cNvSpPr>
            <p:nvPr/>
          </p:nvSpPr>
          <p:spPr bwMode="auto">
            <a:xfrm>
              <a:off x="980" y="3950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Payment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7" name="Rectangle 23"/>
            <p:cNvSpPr>
              <a:spLocks noChangeArrowheads="1"/>
            </p:cNvSpPr>
            <p:nvPr/>
          </p:nvSpPr>
          <p:spPr bwMode="auto">
            <a:xfrm>
              <a:off x="876" y="408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922" y="4127"/>
              <a:ext cx="2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amount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9" name="Rectangle 25"/>
            <p:cNvSpPr>
              <a:spLocks noChangeArrowheads="1"/>
            </p:cNvSpPr>
            <p:nvPr/>
          </p:nvSpPr>
          <p:spPr bwMode="auto">
            <a:xfrm>
              <a:off x="1319" y="2134"/>
              <a:ext cx="521" cy="26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0" name="Rectangle 26"/>
            <p:cNvSpPr>
              <a:spLocks noChangeArrowheads="1"/>
            </p:cNvSpPr>
            <p:nvPr/>
          </p:nvSpPr>
          <p:spPr bwMode="auto">
            <a:xfrm>
              <a:off x="1480" y="2173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Sales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1" name="Rectangle 27"/>
            <p:cNvSpPr>
              <a:spLocks noChangeArrowheads="1"/>
            </p:cNvSpPr>
            <p:nvPr/>
          </p:nvSpPr>
          <p:spPr bwMode="auto">
            <a:xfrm>
              <a:off x="1426" y="2268"/>
              <a:ext cx="30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LineItem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2" name="Rectangle 28"/>
            <p:cNvSpPr>
              <a:spLocks noChangeArrowheads="1"/>
            </p:cNvSpPr>
            <p:nvPr/>
          </p:nvSpPr>
          <p:spPr bwMode="auto">
            <a:xfrm>
              <a:off x="1319" y="2401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3" name="Rectangle 29"/>
            <p:cNvSpPr>
              <a:spLocks noChangeArrowheads="1"/>
            </p:cNvSpPr>
            <p:nvPr/>
          </p:nvSpPr>
          <p:spPr bwMode="auto">
            <a:xfrm>
              <a:off x="1365" y="2443"/>
              <a:ext cx="28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quantity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4" name="Rectangle 30"/>
            <p:cNvSpPr>
              <a:spLocks noChangeArrowheads="1"/>
            </p:cNvSpPr>
            <p:nvPr/>
          </p:nvSpPr>
          <p:spPr bwMode="auto">
            <a:xfrm>
              <a:off x="3363" y="3908"/>
              <a:ext cx="520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5" name="Rectangle 31"/>
            <p:cNvSpPr>
              <a:spLocks noChangeArrowheads="1"/>
            </p:cNvSpPr>
            <p:nvPr/>
          </p:nvSpPr>
          <p:spPr bwMode="auto">
            <a:xfrm>
              <a:off x="3487" y="3950"/>
              <a:ext cx="27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Cashier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6" name="Rectangle 32"/>
            <p:cNvSpPr>
              <a:spLocks noChangeArrowheads="1"/>
            </p:cNvSpPr>
            <p:nvPr/>
          </p:nvSpPr>
          <p:spPr bwMode="auto">
            <a:xfrm>
              <a:off x="3363" y="4086"/>
              <a:ext cx="520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7" name="Rectangle 33"/>
            <p:cNvSpPr>
              <a:spLocks noChangeArrowheads="1"/>
            </p:cNvSpPr>
            <p:nvPr/>
          </p:nvSpPr>
          <p:spPr bwMode="auto">
            <a:xfrm>
              <a:off x="1774" y="3908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8" name="Rectangle 34"/>
            <p:cNvSpPr>
              <a:spLocks noChangeArrowheads="1"/>
            </p:cNvSpPr>
            <p:nvPr/>
          </p:nvSpPr>
          <p:spPr bwMode="auto">
            <a:xfrm>
              <a:off x="1862" y="3950"/>
              <a:ext cx="34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Customer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9" name="Rectangle 35"/>
            <p:cNvSpPr>
              <a:spLocks noChangeArrowheads="1"/>
            </p:cNvSpPr>
            <p:nvPr/>
          </p:nvSpPr>
          <p:spPr bwMode="auto">
            <a:xfrm>
              <a:off x="1774" y="408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0" name="Rectangle 36"/>
            <p:cNvSpPr>
              <a:spLocks noChangeArrowheads="1"/>
            </p:cNvSpPr>
            <p:nvPr/>
          </p:nvSpPr>
          <p:spPr bwMode="auto">
            <a:xfrm>
              <a:off x="3706" y="3107"/>
              <a:ext cx="520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1" name="Rectangle 37"/>
            <p:cNvSpPr>
              <a:spLocks noChangeArrowheads="1"/>
            </p:cNvSpPr>
            <p:nvPr/>
          </p:nvSpPr>
          <p:spPr bwMode="auto">
            <a:xfrm>
              <a:off x="3811" y="3148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Manager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2" name="Rectangle 38"/>
            <p:cNvSpPr>
              <a:spLocks noChangeArrowheads="1"/>
            </p:cNvSpPr>
            <p:nvPr/>
          </p:nvSpPr>
          <p:spPr bwMode="auto">
            <a:xfrm>
              <a:off x="3706" y="3284"/>
              <a:ext cx="520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3" name="Rectangle 39"/>
            <p:cNvSpPr>
              <a:spLocks noChangeArrowheads="1"/>
            </p:cNvSpPr>
            <p:nvPr/>
          </p:nvSpPr>
          <p:spPr bwMode="auto">
            <a:xfrm>
              <a:off x="2553" y="1468"/>
              <a:ext cx="521" cy="26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4" name="Rectangle 40"/>
            <p:cNvSpPr>
              <a:spLocks noChangeArrowheads="1"/>
            </p:cNvSpPr>
            <p:nvPr/>
          </p:nvSpPr>
          <p:spPr bwMode="auto">
            <a:xfrm>
              <a:off x="2677" y="1507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Product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5" name="Rectangle 41"/>
            <p:cNvSpPr>
              <a:spLocks noChangeArrowheads="1"/>
            </p:cNvSpPr>
            <p:nvPr/>
          </p:nvSpPr>
          <p:spPr bwMode="auto">
            <a:xfrm>
              <a:off x="2679" y="1601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Catalog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2553" y="173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7" name="Rectangle 43"/>
            <p:cNvSpPr>
              <a:spLocks noChangeArrowheads="1"/>
            </p:cNvSpPr>
            <p:nvPr/>
          </p:nvSpPr>
          <p:spPr bwMode="auto">
            <a:xfrm>
              <a:off x="3700" y="1376"/>
              <a:ext cx="615" cy="26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auto">
            <a:xfrm>
              <a:off x="3870" y="1415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Product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9" name="Rectangle 45"/>
            <p:cNvSpPr>
              <a:spLocks noChangeArrowheads="1"/>
            </p:cNvSpPr>
            <p:nvPr/>
          </p:nvSpPr>
          <p:spPr bwMode="auto">
            <a:xfrm>
              <a:off x="3782" y="1509"/>
              <a:ext cx="45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Specification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0" name="Rectangle 46"/>
            <p:cNvSpPr>
              <a:spLocks noChangeArrowheads="1"/>
            </p:cNvSpPr>
            <p:nvPr/>
          </p:nvSpPr>
          <p:spPr bwMode="auto">
            <a:xfrm>
              <a:off x="3700" y="1643"/>
              <a:ext cx="615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3746" y="1683"/>
              <a:ext cx="3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description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2" name="Rectangle 48"/>
            <p:cNvSpPr>
              <a:spLocks noChangeArrowheads="1"/>
            </p:cNvSpPr>
            <p:nvPr/>
          </p:nvSpPr>
          <p:spPr bwMode="auto">
            <a:xfrm>
              <a:off x="3746" y="1777"/>
              <a:ext cx="17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price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3" name="Rectangle 49"/>
            <p:cNvSpPr>
              <a:spLocks noChangeArrowheads="1"/>
            </p:cNvSpPr>
            <p:nvPr/>
          </p:nvSpPr>
          <p:spPr bwMode="auto">
            <a:xfrm>
              <a:off x="3746" y="1872"/>
              <a:ext cx="1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UPC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4" name="Line 50"/>
            <p:cNvSpPr>
              <a:spLocks noChangeShapeType="1"/>
            </p:cNvSpPr>
            <p:nvPr/>
          </p:nvSpPr>
          <p:spPr bwMode="auto">
            <a:xfrm flipH="1">
              <a:off x="3074" y="2445"/>
              <a:ext cx="629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5" name="Rectangle 51"/>
            <p:cNvSpPr>
              <a:spLocks noChangeArrowheads="1"/>
            </p:cNvSpPr>
            <p:nvPr/>
          </p:nvSpPr>
          <p:spPr bwMode="auto">
            <a:xfrm>
              <a:off x="3268" y="2358"/>
              <a:ext cx="24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Stocks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6" name="Rectangle 52"/>
            <p:cNvSpPr>
              <a:spLocks noChangeArrowheads="1"/>
            </p:cNvSpPr>
            <p:nvPr/>
          </p:nvSpPr>
          <p:spPr bwMode="auto">
            <a:xfrm>
              <a:off x="3576" y="2451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7" name="Line 53"/>
            <p:cNvSpPr>
              <a:spLocks noChangeShapeType="1"/>
            </p:cNvSpPr>
            <p:nvPr/>
          </p:nvSpPr>
          <p:spPr bwMode="auto">
            <a:xfrm flipV="1">
              <a:off x="2814" y="2667"/>
              <a:ext cx="1" cy="347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8" name="Rectangle 54"/>
            <p:cNvSpPr>
              <a:spLocks noChangeArrowheads="1"/>
            </p:cNvSpPr>
            <p:nvPr/>
          </p:nvSpPr>
          <p:spPr bwMode="auto">
            <a:xfrm>
              <a:off x="2925" y="2752"/>
              <a:ext cx="27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Houses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2881" y="2884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0" name="Rectangle 56"/>
            <p:cNvSpPr>
              <a:spLocks noChangeArrowheads="1"/>
            </p:cNvSpPr>
            <p:nvPr/>
          </p:nvSpPr>
          <p:spPr bwMode="auto">
            <a:xfrm>
              <a:off x="2969" y="2868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4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1" name="Line 57"/>
            <p:cNvSpPr>
              <a:spLocks noChangeShapeType="1"/>
            </p:cNvSpPr>
            <p:nvPr/>
          </p:nvSpPr>
          <p:spPr bwMode="auto">
            <a:xfrm>
              <a:off x="2814" y="1913"/>
              <a:ext cx="1" cy="309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2" name="Rectangle 58"/>
            <p:cNvSpPr>
              <a:spLocks noChangeArrowheads="1"/>
            </p:cNvSpPr>
            <p:nvPr/>
          </p:nvSpPr>
          <p:spPr bwMode="auto">
            <a:xfrm>
              <a:off x="2914" y="2010"/>
              <a:ext cx="300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Used-by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3" name="Rectangle 59"/>
            <p:cNvSpPr>
              <a:spLocks noChangeArrowheads="1"/>
            </p:cNvSpPr>
            <p:nvPr/>
          </p:nvSpPr>
          <p:spPr bwMode="auto">
            <a:xfrm>
              <a:off x="2916" y="2095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4" name="Line 60"/>
            <p:cNvSpPr>
              <a:spLocks noChangeShapeType="1"/>
            </p:cNvSpPr>
            <p:nvPr/>
          </p:nvSpPr>
          <p:spPr bwMode="auto">
            <a:xfrm flipH="1">
              <a:off x="3074" y="1690"/>
              <a:ext cx="626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5" name="Rectangle 61"/>
            <p:cNvSpPr>
              <a:spLocks noChangeArrowheads="1"/>
            </p:cNvSpPr>
            <p:nvPr/>
          </p:nvSpPr>
          <p:spPr bwMode="auto">
            <a:xfrm>
              <a:off x="3231" y="1604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Contains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6" name="Rectangle 62"/>
            <p:cNvSpPr>
              <a:spLocks noChangeArrowheads="1"/>
            </p:cNvSpPr>
            <p:nvPr/>
          </p:nvSpPr>
          <p:spPr bwMode="auto">
            <a:xfrm>
              <a:off x="3548" y="1728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7" name="Rectangle 63"/>
            <p:cNvSpPr>
              <a:spLocks noChangeArrowheads="1"/>
            </p:cNvSpPr>
            <p:nvPr/>
          </p:nvSpPr>
          <p:spPr bwMode="auto">
            <a:xfrm>
              <a:off x="3637" y="1712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4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8" name="Line 64"/>
            <p:cNvSpPr>
              <a:spLocks noChangeShapeType="1"/>
            </p:cNvSpPr>
            <p:nvPr/>
          </p:nvSpPr>
          <p:spPr bwMode="auto">
            <a:xfrm flipV="1">
              <a:off x="4007" y="2006"/>
              <a:ext cx="1" cy="262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9" name="Rectangle 65"/>
            <p:cNvSpPr>
              <a:spLocks noChangeArrowheads="1"/>
            </p:cNvSpPr>
            <p:nvPr/>
          </p:nvSpPr>
          <p:spPr bwMode="auto">
            <a:xfrm>
              <a:off x="4094" y="2050"/>
              <a:ext cx="35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Describes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0" name="Rectangle 66"/>
            <p:cNvSpPr>
              <a:spLocks noChangeArrowheads="1"/>
            </p:cNvSpPr>
            <p:nvPr/>
          </p:nvSpPr>
          <p:spPr bwMode="auto">
            <a:xfrm>
              <a:off x="4043" y="2140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1" name="Line 67"/>
            <p:cNvSpPr>
              <a:spLocks noChangeShapeType="1"/>
            </p:cNvSpPr>
            <p:nvPr/>
          </p:nvSpPr>
          <p:spPr bwMode="auto">
            <a:xfrm flipH="1">
              <a:off x="1840" y="3419"/>
              <a:ext cx="713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2" name="Rectangle 68"/>
            <p:cNvSpPr>
              <a:spLocks noChangeArrowheads="1"/>
            </p:cNvSpPr>
            <p:nvPr/>
          </p:nvSpPr>
          <p:spPr bwMode="auto">
            <a:xfrm>
              <a:off x="1978" y="3333"/>
              <a:ext cx="44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Captured-on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3" name="Line 69"/>
            <p:cNvSpPr>
              <a:spLocks noChangeShapeType="1"/>
            </p:cNvSpPr>
            <p:nvPr/>
          </p:nvSpPr>
          <p:spPr bwMode="auto">
            <a:xfrm flipV="1">
              <a:off x="1579" y="2579"/>
              <a:ext cx="1" cy="435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4" name="Rectangle 70"/>
            <p:cNvSpPr>
              <a:spLocks noChangeArrowheads="1"/>
            </p:cNvSpPr>
            <p:nvPr/>
          </p:nvSpPr>
          <p:spPr bwMode="auto">
            <a:xfrm>
              <a:off x="1099" y="2756"/>
              <a:ext cx="45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Contained-in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5" name="Rectangle 71"/>
            <p:cNvSpPr>
              <a:spLocks noChangeArrowheads="1"/>
            </p:cNvSpPr>
            <p:nvPr/>
          </p:nvSpPr>
          <p:spPr bwMode="auto">
            <a:xfrm>
              <a:off x="1646" y="2620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6" name="Rectangle 72"/>
            <p:cNvSpPr>
              <a:spLocks noChangeArrowheads="1"/>
            </p:cNvSpPr>
            <p:nvPr/>
          </p:nvSpPr>
          <p:spPr bwMode="auto">
            <a:xfrm>
              <a:off x="1735" y="2604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4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1686" y="1293"/>
              <a:ext cx="2321" cy="841"/>
            </a:xfrm>
            <a:custGeom>
              <a:avLst/>
              <a:gdLst/>
              <a:ahLst/>
              <a:cxnLst>
                <a:cxn ang="0">
                  <a:pos x="2321" y="83"/>
                </a:cxn>
                <a:cxn ang="0">
                  <a:pos x="2321" y="0"/>
                </a:cxn>
                <a:cxn ang="0">
                  <a:pos x="0" y="0"/>
                </a:cxn>
                <a:cxn ang="0">
                  <a:pos x="0" y="841"/>
                </a:cxn>
              </a:cxnLst>
              <a:rect l="0" t="0" r="r" b="b"/>
              <a:pathLst>
                <a:path w="2321" h="841">
                  <a:moveTo>
                    <a:pt x="2321" y="83"/>
                  </a:moveTo>
                  <a:lnTo>
                    <a:pt x="2321" y="0"/>
                  </a:lnTo>
                  <a:lnTo>
                    <a:pt x="0" y="0"/>
                  </a:lnTo>
                  <a:lnTo>
                    <a:pt x="0" y="841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8" name="Rectangle 74"/>
            <p:cNvSpPr>
              <a:spLocks noChangeArrowheads="1"/>
            </p:cNvSpPr>
            <p:nvPr/>
          </p:nvSpPr>
          <p:spPr bwMode="auto">
            <a:xfrm>
              <a:off x="2615" y="1205"/>
              <a:ext cx="47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Described-by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9" name="Rectangle 75"/>
            <p:cNvSpPr>
              <a:spLocks noChangeArrowheads="1"/>
            </p:cNvSpPr>
            <p:nvPr/>
          </p:nvSpPr>
          <p:spPr bwMode="auto">
            <a:xfrm>
              <a:off x="1735" y="2008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1473" y="1071"/>
              <a:ext cx="3016" cy="1374"/>
            </a:xfrm>
            <a:custGeom>
              <a:avLst/>
              <a:gdLst/>
              <a:ahLst/>
              <a:cxnLst>
                <a:cxn ang="0">
                  <a:pos x="0" y="1063"/>
                </a:cxn>
                <a:cxn ang="0">
                  <a:pos x="0" y="0"/>
                </a:cxn>
                <a:cxn ang="0">
                  <a:pos x="3016" y="0"/>
                </a:cxn>
                <a:cxn ang="0">
                  <a:pos x="3016" y="1374"/>
                </a:cxn>
                <a:cxn ang="0">
                  <a:pos x="2839" y="1374"/>
                </a:cxn>
              </a:cxnLst>
              <a:rect l="0" t="0" r="r" b="b"/>
              <a:pathLst>
                <a:path w="3016" h="1374">
                  <a:moveTo>
                    <a:pt x="0" y="1063"/>
                  </a:moveTo>
                  <a:lnTo>
                    <a:pt x="0" y="0"/>
                  </a:lnTo>
                  <a:lnTo>
                    <a:pt x="3016" y="0"/>
                  </a:lnTo>
                  <a:lnTo>
                    <a:pt x="3016" y="1374"/>
                  </a:lnTo>
                  <a:lnTo>
                    <a:pt x="2839" y="1374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1" name="Rectangle 77"/>
            <p:cNvSpPr>
              <a:spLocks noChangeArrowheads="1"/>
            </p:cNvSpPr>
            <p:nvPr/>
          </p:nvSpPr>
          <p:spPr bwMode="auto">
            <a:xfrm>
              <a:off x="2702" y="984"/>
              <a:ext cx="5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Records-sale-of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2" name="Rectangle 78"/>
            <p:cNvSpPr>
              <a:spLocks noChangeArrowheads="1"/>
            </p:cNvSpPr>
            <p:nvPr/>
          </p:nvSpPr>
          <p:spPr bwMode="auto">
            <a:xfrm>
              <a:off x="1330" y="1998"/>
              <a:ext cx="13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0..1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3" name="Line 79"/>
            <p:cNvSpPr>
              <a:spLocks noChangeShapeType="1"/>
            </p:cNvSpPr>
            <p:nvPr/>
          </p:nvSpPr>
          <p:spPr bwMode="auto">
            <a:xfrm flipH="1">
              <a:off x="3074" y="3284"/>
              <a:ext cx="632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4" name="Rectangle 80"/>
            <p:cNvSpPr>
              <a:spLocks noChangeArrowheads="1"/>
            </p:cNvSpPr>
            <p:nvPr/>
          </p:nvSpPr>
          <p:spPr bwMode="auto">
            <a:xfrm>
              <a:off x="3208" y="3197"/>
              <a:ext cx="3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Started-by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5" name="Freeform 81"/>
            <p:cNvSpPr>
              <a:spLocks/>
            </p:cNvSpPr>
            <p:nvPr/>
          </p:nvSpPr>
          <p:spPr bwMode="auto">
            <a:xfrm>
              <a:off x="1137" y="3554"/>
              <a:ext cx="336" cy="354"/>
            </a:xfrm>
            <a:custGeom>
              <a:avLst/>
              <a:gdLst/>
              <a:ahLst/>
              <a:cxnLst>
                <a:cxn ang="0">
                  <a:pos x="0" y="354"/>
                </a:cxn>
                <a:cxn ang="0">
                  <a:pos x="0" y="177"/>
                </a:cxn>
                <a:cxn ang="0">
                  <a:pos x="336" y="177"/>
                </a:cxn>
                <a:cxn ang="0">
                  <a:pos x="336" y="0"/>
                </a:cxn>
              </a:cxnLst>
              <a:rect l="0" t="0" r="r" b="b"/>
              <a:pathLst>
                <a:path w="336" h="354">
                  <a:moveTo>
                    <a:pt x="0" y="354"/>
                  </a:moveTo>
                  <a:lnTo>
                    <a:pt x="0" y="177"/>
                  </a:lnTo>
                  <a:lnTo>
                    <a:pt x="336" y="177"/>
                  </a:lnTo>
                  <a:lnTo>
                    <a:pt x="336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6" name="Rectangle 82"/>
            <p:cNvSpPr>
              <a:spLocks noChangeArrowheads="1"/>
            </p:cNvSpPr>
            <p:nvPr/>
          </p:nvSpPr>
          <p:spPr bwMode="auto">
            <a:xfrm>
              <a:off x="1106" y="3646"/>
              <a:ext cx="27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Paid-by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7" name="Freeform 83"/>
            <p:cNvSpPr>
              <a:spLocks/>
            </p:cNvSpPr>
            <p:nvPr/>
          </p:nvSpPr>
          <p:spPr bwMode="auto">
            <a:xfrm>
              <a:off x="1686" y="3554"/>
              <a:ext cx="348" cy="354"/>
            </a:xfrm>
            <a:custGeom>
              <a:avLst/>
              <a:gdLst/>
              <a:ahLst/>
              <a:cxnLst>
                <a:cxn ang="0">
                  <a:pos x="348" y="354"/>
                </a:cxn>
                <a:cxn ang="0">
                  <a:pos x="348" y="177"/>
                </a:cxn>
                <a:cxn ang="0">
                  <a:pos x="0" y="177"/>
                </a:cxn>
                <a:cxn ang="0">
                  <a:pos x="0" y="0"/>
                </a:cxn>
              </a:cxnLst>
              <a:rect l="0" t="0" r="r" b="b"/>
              <a:pathLst>
                <a:path w="348" h="354">
                  <a:moveTo>
                    <a:pt x="348" y="354"/>
                  </a:moveTo>
                  <a:lnTo>
                    <a:pt x="348" y="177"/>
                  </a:lnTo>
                  <a:lnTo>
                    <a:pt x="0" y="177"/>
                  </a:lnTo>
                  <a:lnTo>
                    <a:pt x="0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8" name="Rectangle 84"/>
            <p:cNvSpPr>
              <a:spLocks noChangeArrowheads="1"/>
            </p:cNvSpPr>
            <p:nvPr/>
          </p:nvSpPr>
          <p:spPr bwMode="auto">
            <a:xfrm>
              <a:off x="1794" y="3629"/>
              <a:ext cx="39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Initiated-by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9" name="Freeform 85"/>
            <p:cNvSpPr>
              <a:spLocks/>
            </p:cNvSpPr>
            <p:nvPr/>
          </p:nvSpPr>
          <p:spPr bwMode="auto">
            <a:xfrm>
              <a:off x="1840" y="2556"/>
              <a:ext cx="713" cy="594"/>
            </a:xfrm>
            <a:custGeom>
              <a:avLst/>
              <a:gdLst/>
              <a:ahLst/>
              <a:cxnLst>
                <a:cxn ang="0">
                  <a:pos x="0" y="594"/>
                </a:cxn>
                <a:cxn ang="0">
                  <a:pos x="357" y="594"/>
                </a:cxn>
                <a:cxn ang="0">
                  <a:pos x="357" y="0"/>
                </a:cxn>
                <a:cxn ang="0">
                  <a:pos x="713" y="0"/>
                </a:cxn>
              </a:cxnLst>
              <a:rect l="0" t="0" r="r" b="b"/>
              <a:pathLst>
                <a:path w="713" h="594">
                  <a:moveTo>
                    <a:pt x="0" y="594"/>
                  </a:moveTo>
                  <a:lnTo>
                    <a:pt x="357" y="594"/>
                  </a:lnTo>
                  <a:lnTo>
                    <a:pt x="357" y="0"/>
                  </a:lnTo>
                  <a:lnTo>
                    <a:pt x="713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0" name="Rectangle 86"/>
            <p:cNvSpPr>
              <a:spLocks noChangeArrowheads="1"/>
            </p:cNvSpPr>
            <p:nvPr/>
          </p:nvSpPr>
          <p:spPr bwMode="auto">
            <a:xfrm>
              <a:off x="2328" y="2706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Logs-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1" name="Rectangle 87"/>
            <p:cNvSpPr>
              <a:spLocks noChangeArrowheads="1"/>
            </p:cNvSpPr>
            <p:nvPr/>
          </p:nvSpPr>
          <p:spPr bwMode="auto">
            <a:xfrm>
              <a:off x="2244" y="2801"/>
              <a:ext cx="3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completed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2" name="Rectangle 88"/>
            <p:cNvSpPr>
              <a:spLocks noChangeArrowheads="1"/>
            </p:cNvSpPr>
            <p:nvPr/>
          </p:nvSpPr>
          <p:spPr bwMode="auto">
            <a:xfrm>
              <a:off x="2405" y="289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6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3" name="Rectangle 89"/>
            <p:cNvSpPr>
              <a:spLocks noChangeArrowheads="1"/>
            </p:cNvSpPr>
            <p:nvPr/>
          </p:nvSpPr>
          <p:spPr bwMode="auto">
            <a:xfrm>
              <a:off x="1868" y="3000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19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4" name="Freeform 90"/>
            <p:cNvSpPr>
              <a:spLocks/>
            </p:cNvSpPr>
            <p:nvPr/>
          </p:nvSpPr>
          <p:spPr bwMode="auto">
            <a:xfrm>
              <a:off x="2814" y="3554"/>
              <a:ext cx="808" cy="3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"/>
                </a:cxn>
                <a:cxn ang="0">
                  <a:pos x="808" y="177"/>
                </a:cxn>
                <a:cxn ang="0">
                  <a:pos x="808" y="354"/>
                </a:cxn>
              </a:cxnLst>
              <a:rect l="0" t="0" r="r" b="b"/>
              <a:pathLst>
                <a:path w="808" h="354">
                  <a:moveTo>
                    <a:pt x="0" y="0"/>
                  </a:moveTo>
                  <a:lnTo>
                    <a:pt x="0" y="177"/>
                  </a:lnTo>
                  <a:lnTo>
                    <a:pt x="808" y="177"/>
                  </a:lnTo>
                  <a:lnTo>
                    <a:pt x="808" y="354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5" name="Rectangle 91"/>
            <p:cNvSpPr>
              <a:spLocks noChangeArrowheads="1"/>
            </p:cNvSpPr>
            <p:nvPr/>
          </p:nvSpPr>
          <p:spPr bwMode="auto">
            <a:xfrm>
              <a:off x="2876" y="364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3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6" name="Rectangle 92"/>
            <p:cNvSpPr>
              <a:spLocks noChangeArrowheads="1"/>
            </p:cNvSpPr>
            <p:nvPr/>
          </p:nvSpPr>
          <p:spPr bwMode="auto">
            <a:xfrm>
              <a:off x="2920" y="3645"/>
              <a:ext cx="65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Records-sales-on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7" name="Rectangle 93"/>
            <p:cNvSpPr>
              <a:spLocks noChangeArrowheads="1"/>
            </p:cNvSpPr>
            <p:nvPr/>
          </p:nvSpPr>
          <p:spPr bwMode="auto">
            <a:xfrm>
              <a:off x="3114" y="169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8" name="Rectangle 94"/>
            <p:cNvSpPr>
              <a:spLocks noChangeArrowheads="1"/>
            </p:cNvSpPr>
            <p:nvPr/>
          </p:nvSpPr>
          <p:spPr bwMode="auto">
            <a:xfrm>
              <a:off x="2449" y="2453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19" name="Rectangle 95"/>
            <p:cNvSpPr>
              <a:spLocks noChangeArrowheads="1"/>
            </p:cNvSpPr>
            <p:nvPr/>
          </p:nvSpPr>
          <p:spPr bwMode="auto">
            <a:xfrm>
              <a:off x="2845" y="270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0" name="Rectangle 96"/>
            <p:cNvSpPr>
              <a:spLocks noChangeArrowheads="1"/>
            </p:cNvSpPr>
            <p:nvPr/>
          </p:nvSpPr>
          <p:spPr bwMode="auto">
            <a:xfrm>
              <a:off x="3114" y="2453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1" name="Rectangle 97"/>
            <p:cNvSpPr>
              <a:spLocks noChangeArrowheads="1"/>
            </p:cNvSpPr>
            <p:nvPr/>
          </p:nvSpPr>
          <p:spPr bwMode="auto">
            <a:xfrm>
              <a:off x="4049" y="1246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2" name="Rectangle 98"/>
            <p:cNvSpPr>
              <a:spLocks noChangeArrowheads="1"/>
            </p:cNvSpPr>
            <p:nvPr/>
          </p:nvSpPr>
          <p:spPr bwMode="auto">
            <a:xfrm>
              <a:off x="4355" y="244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3" name="Rectangle 99"/>
            <p:cNvSpPr>
              <a:spLocks noChangeArrowheads="1"/>
            </p:cNvSpPr>
            <p:nvPr/>
          </p:nvSpPr>
          <p:spPr bwMode="auto">
            <a:xfrm>
              <a:off x="3601" y="328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4" name="Rectangle 100"/>
            <p:cNvSpPr>
              <a:spLocks noChangeArrowheads="1"/>
            </p:cNvSpPr>
            <p:nvPr/>
          </p:nvSpPr>
          <p:spPr bwMode="auto">
            <a:xfrm>
              <a:off x="3114" y="3304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5" name="Rectangle 101"/>
            <p:cNvSpPr>
              <a:spLocks noChangeArrowheads="1"/>
            </p:cNvSpPr>
            <p:nvPr/>
          </p:nvSpPr>
          <p:spPr bwMode="auto">
            <a:xfrm>
              <a:off x="3654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6" name="Rectangle 102"/>
            <p:cNvSpPr>
              <a:spLocks noChangeArrowheads="1"/>
            </p:cNvSpPr>
            <p:nvPr/>
          </p:nvSpPr>
          <p:spPr bwMode="auto">
            <a:xfrm>
              <a:off x="2739" y="359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7" name="Rectangle 103"/>
            <p:cNvSpPr>
              <a:spLocks noChangeArrowheads="1"/>
            </p:cNvSpPr>
            <p:nvPr/>
          </p:nvSpPr>
          <p:spPr bwMode="auto">
            <a:xfrm>
              <a:off x="2066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8" name="Rectangle 104"/>
            <p:cNvSpPr>
              <a:spLocks noChangeArrowheads="1"/>
            </p:cNvSpPr>
            <p:nvPr/>
          </p:nvSpPr>
          <p:spPr bwMode="auto">
            <a:xfrm>
              <a:off x="1741" y="355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29" name="Rectangle 105"/>
            <p:cNvSpPr>
              <a:spLocks noChangeArrowheads="1"/>
            </p:cNvSpPr>
            <p:nvPr/>
          </p:nvSpPr>
          <p:spPr bwMode="auto">
            <a:xfrm>
              <a:off x="1061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0" name="Rectangle 106"/>
            <p:cNvSpPr>
              <a:spLocks noChangeArrowheads="1"/>
            </p:cNvSpPr>
            <p:nvPr/>
          </p:nvSpPr>
          <p:spPr bwMode="auto">
            <a:xfrm>
              <a:off x="1503" y="359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1" name="Rectangle 107"/>
            <p:cNvSpPr>
              <a:spLocks noChangeArrowheads="1"/>
            </p:cNvSpPr>
            <p:nvPr/>
          </p:nvSpPr>
          <p:spPr bwMode="auto">
            <a:xfrm>
              <a:off x="1611" y="2886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2" name="Rectangle 108"/>
            <p:cNvSpPr>
              <a:spLocks noChangeArrowheads="1"/>
            </p:cNvSpPr>
            <p:nvPr/>
          </p:nvSpPr>
          <p:spPr bwMode="auto">
            <a:xfrm>
              <a:off x="1873" y="343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3" name="Rectangle 109"/>
            <p:cNvSpPr>
              <a:spLocks noChangeArrowheads="1"/>
            </p:cNvSpPr>
            <p:nvPr/>
          </p:nvSpPr>
          <p:spPr bwMode="auto">
            <a:xfrm>
              <a:off x="2449" y="343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34" name="Rectangle 110"/>
            <p:cNvSpPr>
              <a:spLocks noChangeArrowheads="1"/>
            </p:cNvSpPr>
            <p:nvPr/>
          </p:nvSpPr>
          <p:spPr bwMode="auto">
            <a:xfrm>
              <a:off x="2739" y="191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78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336699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495371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02 My SCR template">
  <a:themeElements>
    <a:clrScheme name="">
      <a:dk1>
        <a:srgbClr val="336699"/>
      </a:dk1>
      <a:lt1>
        <a:srgbClr val="FFFFFF"/>
      </a:lt1>
      <a:dk2>
        <a:srgbClr val="999999"/>
      </a:dk2>
      <a:lt2>
        <a:srgbClr val="990000"/>
      </a:lt2>
      <a:accent1>
        <a:srgbClr val="FFCC00"/>
      </a:accent1>
      <a:accent2>
        <a:srgbClr val="FF9900"/>
      </a:accent2>
      <a:accent3>
        <a:srgbClr val="FFFFFF"/>
      </a:accent3>
      <a:accent4>
        <a:srgbClr val="2A5682"/>
      </a:accent4>
      <a:accent5>
        <a:srgbClr val="FFE2AA"/>
      </a:accent5>
      <a:accent6>
        <a:srgbClr val="E78A00"/>
      </a:accent6>
      <a:hlink>
        <a:srgbClr val="99CC66"/>
      </a:hlink>
      <a:folHlink>
        <a:srgbClr val="336699"/>
      </a:folHlink>
    </a:clrScheme>
    <a:fontScheme name="2002 My SCR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171D63"/>
          </a:solidFill>
          <a:prstDash val="solid"/>
          <a:round/>
          <a:headEnd type="none" w="med" len="med"/>
          <a:tailEnd type="none" w="med" len="med"/>
        </a:ln>
        <a:effectLst>
          <a:outerShdw dist="71842" dir="2700000" algn="ctr" rotWithShape="0">
            <a:srgbClr val="171D63"/>
          </a:outerShdw>
        </a:effec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ts val="24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2B5D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171D63"/>
          </a:solidFill>
          <a:prstDash val="solid"/>
          <a:round/>
          <a:headEnd type="none" w="med" len="med"/>
          <a:tailEnd type="none" w="med" len="med"/>
        </a:ln>
        <a:effectLst>
          <a:outerShdw dist="71842" dir="2700000" algn="ctr" rotWithShape="0">
            <a:srgbClr val="171D63"/>
          </a:outerShdw>
        </a:effec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ts val="24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2B5D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2002 My SCR template 1">
        <a:dk1>
          <a:srgbClr val="002B5D"/>
        </a:dk1>
        <a:lt1>
          <a:srgbClr val="FFFFFF"/>
        </a:lt1>
        <a:dk2>
          <a:srgbClr val="FF9B06"/>
        </a:dk2>
        <a:lt2>
          <a:srgbClr val="641014"/>
        </a:lt2>
        <a:accent1>
          <a:srgbClr val="ACCF00"/>
        </a:accent1>
        <a:accent2>
          <a:srgbClr val="C8DB57"/>
        </a:accent2>
        <a:accent3>
          <a:srgbClr val="FFFFFF"/>
        </a:accent3>
        <a:accent4>
          <a:srgbClr val="00234E"/>
        </a:accent4>
        <a:accent5>
          <a:srgbClr val="D2E4AA"/>
        </a:accent5>
        <a:accent6>
          <a:srgbClr val="B5C64E"/>
        </a:accent6>
        <a:hlink>
          <a:srgbClr val="D8DE91"/>
        </a:hlink>
        <a:folHlink>
          <a:srgbClr val="E4E8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2037</Words>
  <Application>Microsoft Office PowerPoint</Application>
  <PresentationFormat>Widescreen</PresentationFormat>
  <Paragraphs>513</Paragraphs>
  <Slides>39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Arial Narrow</vt:lpstr>
      <vt:lpstr>Calibri</vt:lpstr>
      <vt:lpstr>Calibri Light</vt:lpstr>
      <vt:lpstr>Helvetica</vt:lpstr>
      <vt:lpstr>Marlett</vt:lpstr>
      <vt:lpstr>Rockwell Extra Bold</vt:lpstr>
      <vt:lpstr>SIEMENS-Firmenmarke</vt:lpstr>
      <vt:lpstr>Times New Roman</vt:lpstr>
      <vt:lpstr>Wingdings</vt:lpstr>
      <vt:lpstr>Office Theme</vt:lpstr>
      <vt:lpstr>2002 My SCR template</vt:lpstr>
      <vt:lpstr>Wood Type</vt:lpstr>
      <vt:lpstr>Software Engineering CS-UH 2012, Spring 2025 </vt:lpstr>
      <vt:lpstr>Lesson plan</vt:lpstr>
      <vt:lpstr>Operation Contracts</vt:lpstr>
      <vt:lpstr>System Operation Contracts</vt:lpstr>
      <vt:lpstr>System Operation Contracts</vt:lpstr>
      <vt:lpstr>System Operation Contracts</vt:lpstr>
      <vt:lpstr>Operation Contract Full Template</vt:lpstr>
      <vt:lpstr>Operations Contract</vt:lpstr>
      <vt:lpstr>Example: Class Diagram for Point of Sale (PoS System)</vt:lpstr>
      <vt:lpstr>Example (Operation Contract for enterItem)</vt:lpstr>
      <vt:lpstr>In Practice: When to write operations contracts</vt:lpstr>
      <vt:lpstr>GRASP PATTERNS</vt:lpstr>
      <vt:lpstr>GRASP:  Patterns of General Principles in Assigning Responsibilities</vt:lpstr>
      <vt:lpstr>A Responsibility</vt:lpstr>
      <vt:lpstr>“Doing” responsibilities</vt:lpstr>
      <vt:lpstr>“Knowing” responsibilities</vt:lpstr>
      <vt:lpstr>GRASP Patterns</vt:lpstr>
      <vt:lpstr>What is a Pattern?</vt:lpstr>
      <vt:lpstr>EXPERT PATTERN</vt:lpstr>
      <vt:lpstr>Expert…</vt:lpstr>
      <vt:lpstr>…Expert</vt:lpstr>
      <vt:lpstr>Example: Class Diagram</vt:lpstr>
      <vt:lpstr>Expert – example…</vt:lpstr>
      <vt:lpstr>…Expert – example…</vt:lpstr>
      <vt:lpstr>…Expert – example…</vt:lpstr>
      <vt:lpstr>…Expert – example…</vt:lpstr>
      <vt:lpstr>Expert</vt:lpstr>
      <vt:lpstr>CREATOR PATTERN</vt:lpstr>
      <vt:lpstr>Creator</vt:lpstr>
      <vt:lpstr>…Creator</vt:lpstr>
      <vt:lpstr>Example: Class Diagram</vt:lpstr>
      <vt:lpstr>Creator – Example… </vt:lpstr>
      <vt:lpstr>…Creator – Example…</vt:lpstr>
      <vt:lpstr>Creator</vt:lpstr>
      <vt:lpstr>PowerPoint Presentation</vt:lpstr>
      <vt:lpstr>PowerPoint Presentation</vt:lpstr>
      <vt:lpstr>References</vt:lpstr>
      <vt:lpstr>Readings , Assignments, Project Tasks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Engineering for Software and Systems, 3rd Edition</dc:title>
  <dc:creator>Kassab, Mohamad Hassan</dc:creator>
  <cp:lastModifiedBy>Kassab, Mohamad Hassan</cp:lastModifiedBy>
  <cp:revision>63</cp:revision>
  <dcterms:created xsi:type="dcterms:W3CDTF">2022-09-05T18:50:47Z</dcterms:created>
  <dcterms:modified xsi:type="dcterms:W3CDTF">2025-02-11T07:04:52Z</dcterms:modified>
</cp:coreProperties>
</file>